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1" r:id="rId1"/>
  </p:sldMasterIdLst>
  <p:notesMasterIdLst>
    <p:notesMasterId r:id="rId28"/>
  </p:notesMasterIdLst>
  <p:sldIdLst>
    <p:sldId id="256" r:id="rId2"/>
    <p:sldId id="274" r:id="rId3"/>
    <p:sldId id="286" r:id="rId4"/>
    <p:sldId id="287" r:id="rId5"/>
    <p:sldId id="288" r:id="rId6"/>
    <p:sldId id="289" r:id="rId7"/>
    <p:sldId id="273" r:id="rId8"/>
    <p:sldId id="257" r:id="rId9"/>
    <p:sldId id="268" r:id="rId10"/>
    <p:sldId id="270" r:id="rId11"/>
    <p:sldId id="258" r:id="rId12"/>
    <p:sldId id="269" r:id="rId13"/>
    <p:sldId id="259" r:id="rId14"/>
    <p:sldId id="264" r:id="rId15"/>
    <p:sldId id="271" r:id="rId16"/>
    <p:sldId id="276" r:id="rId17"/>
    <p:sldId id="283" r:id="rId18"/>
    <p:sldId id="275" r:id="rId19"/>
    <p:sldId id="279" r:id="rId20"/>
    <p:sldId id="280" r:id="rId21"/>
    <p:sldId id="272" r:id="rId22"/>
    <p:sldId id="282" r:id="rId23"/>
    <p:sldId id="278" r:id="rId24"/>
    <p:sldId id="281" r:id="rId25"/>
    <p:sldId id="284" r:id="rId26"/>
    <p:sldId id="28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39B096E-942F-B76F-0771-84428822156B}" v="502" dt="2025-04-16T02:02:29.756"/>
    <p1510:client id="{5E6C59A7-9F60-DAB3-0D84-2D7177187BFD}" v="43" dt="2025-04-16T15:34:23.951"/>
    <p1510:client id="{B486D346-BD3E-2BB4-3552-CEE85CB9B610}" v="507" dt="2025-04-16T01:12:04.982"/>
    <p1510:client id="{C0A63FBA-4D36-9849-ABF9-A7458696F544}" v="1095" dt="2025-04-16T18:52:32.7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467"/>
    <p:restoredTop sz="94720"/>
  </p:normalViewPr>
  <p:slideViewPr>
    <p:cSldViewPr snapToGrid="0">
      <p:cViewPr varScale="1">
        <p:scale>
          <a:sx n="105" d="100"/>
          <a:sy n="105" d="100"/>
        </p:scale>
        <p:origin x="6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462B48-3F53-4FBF-BB75-C2BEC388E4C2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2DDFB7D8-4939-47EA-BE66-A28F011E8259}">
      <dgm:prSet/>
      <dgm:spPr/>
      <dgm:t>
        <a:bodyPr/>
        <a:lstStyle/>
        <a:p>
          <a:pPr>
            <a:defRPr cap="all"/>
          </a:pPr>
          <a:r>
            <a:rPr lang="en-US"/>
            <a:t>Improved Processing Fluency</a:t>
          </a:r>
        </a:p>
      </dgm:t>
    </dgm:pt>
    <dgm:pt modelId="{081A84FB-6CB0-47E8-BA2E-2021866FA87A}" type="parTrans" cxnId="{DEC40060-B423-4B05-84CE-CC247417426B}">
      <dgm:prSet/>
      <dgm:spPr/>
      <dgm:t>
        <a:bodyPr/>
        <a:lstStyle/>
        <a:p>
          <a:endParaRPr lang="en-US"/>
        </a:p>
      </dgm:t>
    </dgm:pt>
    <dgm:pt modelId="{0259E6C8-1D85-4E53-8D69-509E9631F45B}" type="sibTrans" cxnId="{DEC40060-B423-4B05-84CE-CC247417426B}">
      <dgm:prSet/>
      <dgm:spPr/>
      <dgm:t>
        <a:bodyPr/>
        <a:lstStyle/>
        <a:p>
          <a:endParaRPr lang="en-US"/>
        </a:p>
      </dgm:t>
    </dgm:pt>
    <dgm:pt modelId="{066754A2-28BA-4BAA-B546-26C57EDDE867}">
      <dgm:prSet/>
      <dgm:spPr/>
      <dgm:t>
        <a:bodyPr/>
        <a:lstStyle/>
        <a:p>
          <a:pPr>
            <a:defRPr cap="all"/>
          </a:pPr>
          <a:r>
            <a:rPr lang="en-US"/>
            <a:t>Cognitive Averaging Effect</a:t>
          </a:r>
        </a:p>
      </dgm:t>
    </dgm:pt>
    <dgm:pt modelId="{E55DA323-0FE0-4CC9-BBBC-1B2E079A9D54}" type="parTrans" cxnId="{143D7F07-C0B0-4FA8-8E56-01090F18775E}">
      <dgm:prSet/>
      <dgm:spPr/>
      <dgm:t>
        <a:bodyPr/>
        <a:lstStyle/>
        <a:p>
          <a:endParaRPr lang="en-US"/>
        </a:p>
      </dgm:t>
    </dgm:pt>
    <dgm:pt modelId="{77C01AC2-58A5-4ECE-96DC-BF1390E0187D}" type="sibTrans" cxnId="{143D7F07-C0B0-4FA8-8E56-01090F18775E}">
      <dgm:prSet/>
      <dgm:spPr/>
      <dgm:t>
        <a:bodyPr/>
        <a:lstStyle/>
        <a:p>
          <a:endParaRPr lang="en-US"/>
        </a:p>
      </dgm:t>
    </dgm:pt>
    <dgm:pt modelId="{8BCC83F0-D1AB-493D-8649-54B3F5640CFE}" type="pres">
      <dgm:prSet presAssocID="{A9462B48-3F53-4FBF-BB75-C2BEC388E4C2}" presName="root" presStyleCnt="0">
        <dgm:presLayoutVars>
          <dgm:dir/>
          <dgm:resizeHandles val="exact"/>
        </dgm:presLayoutVars>
      </dgm:prSet>
      <dgm:spPr/>
    </dgm:pt>
    <dgm:pt modelId="{7A3175BC-AD7D-459F-B6B7-F9725C671C17}" type="pres">
      <dgm:prSet presAssocID="{2DDFB7D8-4939-47EA-BE66-A28F011E8259}" presName="compNode" presStyleCnt="0"/>
      <dgm:spPr/>
    </dgm:pt>
    <dgm:pt modelId="{DCF25775-58CA-481E-822E-B5D264640295}" type="pres">
      <dgm:prSet presAssocID="{2DDFB7D8-4939-47EA-BE66-A28F011E8259}" presName="iconBgRect" presStyleLbl="bgShp" presStyleIdx="0" presStyleCnt="2"/>
      <dgm:spPr/>
    </dgm:pt>
    <dgm:pt modelId="{4F4173BA-4C57-468F-8FDA-653852D644D6}" type="pres">
      <dgm:prSet presAssocID="{2DDFB7D8-4939-47EA-BE66-A28F011E825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D80FF5A5-2A6C-48EE-B170-64CC1FD169EA}" type="pres">
      <dgm:prSet presAssocID="{2DDFB7D8-4939-47EA-BE66-A28F011E8259}" presName="spaceRect" presStyleCnt="0"/>
      <dgm:spPr/>
    </dgm:pt>
    <dgm:pt modelId="{65E5BA98-9997-48B1-89F5-7F3AD2CB0AE1}" type="pres">
      <dgm:prSet presAssocID="{2DDFB7D8-4939-47EA-BE66-A28F011E8259}" presName="textRect" presStyleLbl="revTx" presStyleIdx="0" presStyleCnt="2">
        <dgm:presLayoutVars>
          <dgm:chMax val="1"/>
          <dgm:chPref val="1"/>
        </dgm:presLayoutVars>
      </dgm:prSet>
      <dgm:spPr/>
    </dgm:pt>
    <dgm:pt modelId="{9CC81B4A-3249-4214-A89C-41D8CDD28C8C}" type="pres">
      <dgm:prSet presAssocID="{0259E6C8-1D85-4E53-8D69-509E9631F45B}" presName="sibTrans" presStyleCnt="0"/>
      <dgm:spPr/>
    </dgm:pt>
    <dgm:pt modelId="{F3A4A2CE-4D32-4B40-9BC7-ED314739B1FF}" type="pres">
      <dgm:prSet presAssocID="{066754A2-28BA-4BAA-B546-26C57EDDE867}" presName="compNode" presStyleCnt="0"/>
      <dgm:spPr/>
    </dgm:pt>
    <dgm:pt modelId="{9EBBB0B6-FF98-492C-BCEA-BE009FB3F2F0}" type="pres">
      <dgm:prSet presAssocID="{066754A2-28BA-4BAA-B546-26C57EDDE867}" presName="iconBgRect" presStyleLbl="bgShp" presStyleIdx="1" presStyleCnt="2"/>
      <dgm:spPr/>
    </dgm:pt>
    <dgm:pt modelId="{EC480D26-9580-4410-8850-2794DDAAD72C}" type="pres">
      <dgm:prSet presAssocID="{066754A2-28BA-4BAA-B546-26C57EDDE867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129DAEC6-BA66-4726-814F-9A09DCCE1DD5}" type="pres">
      <dgm:prSet presAssocID="{066754A2-28BA-4BAA-B546-26C57EDDE867}" presName="spaceRect" presStyleCnt="0"/>
      <dgm:spPr/>
    </dgm:pt>
    <dgm:pt modelId="{4499ADE1-F3F0-4E4E-AF25-E1C19D3C9891}" type="pres">
      <dgm:prSet presAssocID="{066754A2-28BA-4BAA-B546-26C57EDDE867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143D7F07-C0B0-4FA8-8E56-01090F18775E}" srcId="{A9462B48-3F53-4FBF-BB75-C2BEC388E4C2}" destId="{066754A2-28BA-4BAA-B546-26C57EDDE867}" srcOrd="1" destOrd="0" parTransId="{E55DA323-0FE0-4CC9-BBBC-1B2E079A9D54}" sibTransId="{77C01AC2-58A5-4ECE-96DC-BF1390E0187D}"/>
    <dgm:cxn modelId="{FC542E2B-0667-4819-9837-BEE66C3DF8F3}" type="presOf" srcId="{A9462B48-3F53-4FBF-BB75-C2BEC388E4C2}" destId="{8BCC83F0-D1AB-493D-8649-54B3F5640CFE}" srcOrd="0" destOrd="0" presId="urn:microsoft.com/office/officeart/2018/5/layout/IconCircleLabelList"/>
    <dgm:cxn modelId="{DEC40060-B423-4B05-84CE-CC247417426B}" srcId="{A9462B48-3F53-4FBF-BB75-C2BEC388E4C2}" destId="{2DDFB7D8-4939-47EA-BE66-A28F011E8259}" srcOrd="0" destOrd="0" parTransId="{081A84FB-6CB0-47E8-BA2E-2021866FA87A}" sibTransId="{0259E6C8-1D85-4E53-8D69-509E9631F45B}"/>
    <dgm:cxn modelId="{DE4E0065-A470-476D-8CC4-441349FF4B53}" type="presOf" srcId="{2DDFB7D8-4939-47EA-BE66-A28F011E8259}" destId="{65E5BA98-9997-48B1-89F5-7F3AD2CB0AE1}" srcOrd="0" destOrd="0" presId="urn:microsoft.com/office/officeart/2018/5/layout/IconCircleLabelList"/>
    <dgm:cxn modelId="{5E3AEEF8-DA4A-4FE2-A68C-AF0DE019719B}" type="presOf" srcId="{066754A2-28BA-4BAA-B546-26C57EDDE867}" destId="{4499ADE1-F3F0-4E4E-AF25-E1C19D3C9891}" srcOrd="0" destOrd="0" presId="urn:microsoft.com/office/officeart/2018/5/layout/IconCircleLabelList"/>
    <dgm:cxn modelId="{B387D241-E99C-4719-B6C8-840B487D7F49}" type="presParOf" srcId="{8BCC83F0-D1AB-493D-8649-54B3F5640CFE}" destId="{7A3175BC-AD7D-459F-B6B7-F9725C671C17}" srcOrd="0" destOrd="0" presId="urn:microsoft.com/office/officeart/2018/5/layout/IconCircleLabelList"/>
    <dgm:cxn modelId="{C0D27A0A-EA72-450C-BA61-1F150CF23D34}" type="presParOf" srcId="{7A3175BC-AD7D-459F-B6B7-F9725C671C17}" destId="{DCF25775-58CA-481E-822E-B5D264640295}" srcOrd="0" destOrd="0" presId="urn:microsoft.com/office/officeart/2018/5/layout/IconCircleLabelList"/>
    <dgm:cxn modelId="{64C8E62F-A868-4897-9FD5-6C2899040204}" type="presParOf" srcId="{7A3175BC-AD7D-459F-B6B7-F9725C671C17}" destId="{4F4173BA-4C57-468F-8FDA-653852D644D6}" srcOrd="1" destOrd="0" presId="urn:microsoft.com/office/officeart/2018/5/layout/IconCircleLabelList"/>
    <dgm:cxn modelId="{9073D4A9-56BC-4972-A7E4-168C21C7646D}" type="presParOf" srcId="{7A3175BC-AD7D-459F-B6B7-F9725C671C17}" destId="{D80FF5A5-2A6C-48EE-B170-64CC1FD169EA}" srcOrd="2" destOrd="0" presId="urn:microsoft.com/office/officeart/2018/5/layout/IconCircleLabelList"/>
    <dgm:cxn modelId="{DEDF922A-49CF-4EF1-B1CC-4F612D630812}" type="presParOf" srcId="{7A3175BC-AD7D-459F-B6B7-F9725C671C17}" destId="{65E5BA98-9997-48B1-89F5-7F3AD2CB0AE1}" srcOrd="3" destOrd="0" presId="urn:microsoft.com/office/officeart/2018/5/layout/IconCircleLabelList"/>
    <dgm:cxn modelId="{9544D84E-0C6A-4495-A3BB-D004D8C4B3B7}" type="presParOf" srcId="{8BCC83F0-D1AB-493D-8649-54B3F5640CFE}" destId="{9CC81B4A-3249-4214-A89C-41D8CDD28C8C}" srcOrd="1" destOrd="0" presId="urn:microsoft.com/office/officeart/2018/5/layout/IconCircleLabelList"/>
    <dgm:cxn modelId="{377C853E-EE46-4EF5-85CF-9DF9CB09C5A0}" type="presParOf" srcId="{8BCC83F0-D1AB-493D-8649-54B3F5640CFE}" destId="{F3A4A2CE-4D32-4B40-9BC7-ED314739B1FF}" srcOrd="2" destOrd="0" presId="urn:microsoft.com/office/officeart/2018/5/layout/IconCircleLabelList"/>
    <dgm:cxn modelId="{D9A0C3B1-E6B2-46A2-ACB7-500936A83BE8}" type="presParOf" srcId="{F3A4A2CE-4D32-4B40-9BC7-ED314739B1FF}" destId="{9EBBB0B6-FF98-492C-BCEA-BE009FB3F2F0}" srcOrd="0" destOrd="0" presId="urn:microsoft.com/office/officeart/2018/5/layout/IconCircleLabelList"/>
    <dgm:cxn modelId="{8F1DC52A-58B1-44CA-B44B-B5897E961BFB}" type="presParOf" srcId="{F3A4A2CE-4D32-4B40-9BC7-ED314739B1FF}" destId="{EC480D26-9580-4410-8850-2794DDAAD72C}" srcOrd="1" destOrd="0" presId="urn:microsoft.com/office/officeart/2018/5/layout/IconCircleLabelList"/>
    <dgm:cxn modelId="{A1EA40B1-77EB-4EC7-9BC2-D54DA2E69BE0}" type="presParOf" srcId="{F3A4A2CE-4D32-4B40-9BC7-ED314739B1FF}" destId="{129DAEC6-BA66-4726-814F-9A09DCCE1DD5}" srcOrd="2" destOrd="0" presId="urn:microsoft.com/office/officeart/2018/5/layout/IconCircleLabelList"/>
    <dgm:cxn modelId="{F4BA8A9F-ED19-4C7F-9081-C755D8236400}" type="presParOf" srcId="{F3A4A2CE-4D32-4B40-9BC7-ED314739B1FF}" destId="{4499ADE1-F3F0-4E4E-AF25-E1C19D3C9891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4CD2F1F-1B75-49E7-8A9D-1F19160494A1}" type="doc">
      <dgm:prSet loTypeId="urn:microsoft.com/office/officeart/2005/8/layout/hierarchy3" loCatId="hierarchy" qsTypeId="urn:microsoft.com/office/officeart/2005/8/quickstyle/simple2" qsCatId="simple" csTypeId="urn:microsoft.com/office/officeart/2005/8/colors/accent0_3" csCatId="mainScheme"/>
      <dgm:spPr/>
      <dgm:t>
        <a:bodyPr/>
        <a:lstStyle/>
        <a:p>
          <a:endParaRPr lang="en-US"/>
        </a:p>
      </dgm:t>
    </dgm:pt>
    <dgm:pt modelId="{BC311B38-4E23-4610-AA41-56E88C18AD83}">
      <dgm:prSet/>
      <dgm:spPr/>
      <dgm:t>
        <a:bodyPr/>
        <a:lstStyle/>
        <a:p>
          <a:pPr rtl="0"/>
          <a:r>
            <a:rPr lang="en-US"/>
            <a:t>Individual variability in insulin sensitivity</a:t>
          </a:r>
          <a:r>
            <a:rPr lang="en-US">
              <a:latin typeface="Univers Condensed"/>
            </a:rPr>
            <a:t> (e.g. diet, lifestyle, routine, ect.)</a:t>
          </a:r>
          <a:endParaRPr lang="en-US"/>
        </a:p>
      </dgm:t>
    </dgm:pt>
    <dgm:pt modelId="{0A44FFCC-5551-477F-A74E-F4E9DF638232}" type="parTrans" cxnId="{E8F99340-F99A-493C-8573-A7B7BFE8F5EE}">
      <dgm:prSet/>
      <dgm:spPr/>
      <dgm:t>
        <a:bodyPr/>
        <a:lstStyle/>
        <a:p>
          <a:endParaRPr lang="en-US"/>
        </a:p>
      </dgm:t>
    </dgm:pt>
    <dgm:pt modelId="{C113C23C-D366-47E4-B966-20ABCE02713C}" type="sibTrans" cxnId="{E8F99340-F99A-493C-8573-A7B7BFE8F5EE}">
      <dgm:prSet/>
      <dgm:spPr/>
      <dgm:t>
        <a:bodyPr/>
        <a:lstStyle/>
        <a:p>
          <a:endParaRPr lang="en-US"/>
        </a:p>
      </dgm:t>
    </dgm:pt>
    <dgm:pt modelId="{2DE2A556-A8CB-4D2E-AE32-32CE499335EF}">
      <dgm:prSet/>
      <dgm:spPr/>
      <dgm:t>
        <a:bodyPr/>
        <a:lstStyle/>
        <a:p>
          <a:pPr rtl="0"/>
          <a:r>
            <a:rPr lang="en-US"/>
            <a:t>Salivary </a:t>
          </a:r>
          <a:r>
            <a:rPr lang="en-US">
              <a:latin typeface="Univers Condensed"/>
            </a:rPr>
            <a:t>insulin levels</a:t>
          </a:r>
          <a:r>
            <a:rPr lang="en-US"/>
            <a:t> may not reflect brain insulin activity</a:t>
          </a:r>
          <a:r>
            <a:rPr lang="en-US">
              <a:latin typeface="Univers Condensed"/>
            </a:rPr>
            <a:t> accurately</a:t>
          </a:r>
          <a:endParaRPr lang="en-US"/>
        </a:p>
      </dgm:t>
    </dgm:pt>
    <dgm:pt modelId="{75217E1B-944F-4318-9F18-7CF0F71981AF}" type="parTrans" cxnId="{462413A8-CECC-4C29-9053-612066E81B1D}">
      <dgm:prSet/>
      <dgm:spPr/>
      <dgm:t>
        <a:bodyPr/>
        <a:lstStyle/>
        <a:p>
          <a:endParaRPr lang="en-US"/>
        </a:p>
      </dgm:t>
    </dgm:pt>
    <dgm:pt modelId="{8021EEEF-4515-4C1E-B4F0-740C81F6E2EC}" type="sibTrans" cxnId="{462413A8-CECC-4C29-9053-612066E81B1D}">
      <dgm:prSet/>
      <dgm:spPr/>
      <dgm:t>
        <a:bodyPr/>
        <a:lstStyle/>
        <a:p>
          <a:endParaRPr lang="en-US"/>
        </a:p>
      </dgm:t>
    </dgm:pt>
    <dgm:pt modelId="{45F4560C-14EE-40EF-A718-1E2576529DC2}" type="pres">
      <dgm:prSet presAssocID="{94CD2F1F-1B75-49E7-8A9D-1F19160494A1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8FF4599-0E28-4474-9C29-AAED7D10B7EE}" type="pres">
      <dgm:prSet presAssocID="{BC311B38-4E23-4610-AA41-56E88C18AD83}" presName="root" presStyleCnt="0"/>
      <dgm:spPr/>
    </dgm:pt>
    <dgm:pt modelId="{4398CDB7-B631-4A6D-81DD-5F6D95C5D6B2}" type="pres">
      <dgm:prSet presAssocID="{BC311B38-4E23-4610-AA41-56E88C18AD83}" presName="rootComposite" presStyleCnt="0"/>
      <dgm:spPr/>
    </dgm:pt>
    <dgm:pt modelId="{382DA3C5-2CDC-42A4-A22A-EBF6615F5519}" type="pres">
      <dgm:prSet presAssocID="{BC311B38-4E23-4610-AA41-56E88C18AD83}" presName="rootText" presStyleLbl="node1" presStyleIdx="0" presStyleCnt="2"/>
      <dgm:spPr/>
    </dgm:pt>
    <dgm:pt modelId="{FDBE00FA-D280-48E4-B273-FB944623CD86}" type="pres">
      <dgm:prSet presAssocID="{BC311B38-4E23-4610-AA41-56E88C18AD83}" presName="rootConnector" presStyleLbl="node1" presStyleIdx="0" presStyleCnt="2"/>
      <dgm:spPr/>
    </dgm:pt>
    <dgm:pt modelId="{3D3D3CAD-1B8E-4193-8B90-A3BDA94046DE}" type="pres">
      <dgm:prSet presAssocID="{BC311B38-4E23-4610-AA41-56E88C18AD83}" presName="childShape" presStyleCnt="0"/>
      <dgm:spPr/>
    </dgm:pt>
    <dgm:pt modelId="{962BFBD8-614D-494B-A3A7-B306AD65D35D}" type="pres">
      <dgm:prSet presAssocID="{2DE2A556-A8CB-4D2E-AE32-32CE499335EF}" presName="root" presStyleCnt="0"/>
      <dgm:spPr/>
    </dgm:pt>
    <dgm:pt modelId="{1CBEF29D-B5A4-41A7-ACFB-5D4701F34F79}" type="pres">
      <dgm:prSet presAssocID="{2DE2A556-A8CB-4D2E-AE32-32CE499335EF}" presName="rootComposite" presStyleCnt="0"/>
      <dgm:spPr/>
    </dgm:pt>
    <dgm:pt modelId="{6A048FCB-B5F2-4190-B10F-F2F85BF17DB5}" type="pres">
      <dgm:prSet presAssocID="{2DE2A556-A8CB-4D2E-AE32-32CE499335EF}" presName="rootText" presStyleLbl="node1" presStyleIdx="1" presStyleCnt="2"/>
      <dgm:spPr/>
    </dgm:pt>
    <dgm:pt modelId="{A7431964-28FB-4362-BBAE-0354179431EB}" type="pres">
      <dgm:prSet presAssocID="{2DE2A556-A8CB-4D2E-AE32-32CE499335EF}" presName="rootConnector" presStyleLbl="node1" presStyleIdx="1" presStyleCnt="2"/>
      <dgm:spPr/>
    </dgm:pt>
    <dgm:pt modelId="{B1FCD09C-547F-45C3-8A97-1A88514F651E}" type="pres">
      <dgm:prSet presAssocID="{2DE2A556-A8CB-4D2E-AE32-32CE499335EF}" presName="childShape" presStyleCnt="0"/>
      <dgm:spPr/>
    </dgm:pt>
  </dgm:ptLst>
  <dgm:cxnLst>
    <dgm:cxn modelId="{E2C24A22-9F0B-0441-943D-DF604D294D2C}" type="presOf" srcId="{BC311B38-4E23-4610-AA41-56E88C18AD83}" destId="{FDBE00FA-D280-48E4-B273-FB944623CD86}" srcOrd="1" destOrd="0" presId="urn:microsoft.com/office/officeart/2005/8/layout/hierarchy3"/>
    <dgm:cxn modelId="{61B3F032-6F88-E342-856E-615830E371BD}" type="presOf" srcId="{BC311B38-4E23-4610-AA41-56E88C18AD83}" destId="{382DA3C5-2CDC-42A4-A22A-EBF6615F5519}" srcOrd="0" destOrd="0" presId="urn:microsoft.com/office/officeart/2005/8/layout/hierarchy3"/>
    <dgm:cxn modelId="{E8F99340-F99A-493C-8573-A7B7BFE8F5EE}" srcId="{94CD2F1F-1B75-49E7-8A9D-1F19160494A1}" destId="{BC311B38-4E23-4610-AA41-56E88C18AD83}" srcOrd="0" destOrd="0" parTransId="{0A44FFCC-5551-477F-A74E-F4E9DF638232}" sibTransId="{C113C23C-D366-47E4-B966-20ABCE02713C}"/>
    <dgm:cxn modelId="{CA6C086F-EDD2-694C-99D7-29BA1EA8FCF5}" type="presOf" srcId="{2DE2A556-A8CB-4D2E-AE32-32CE499335EF}" destId="{6A048FCB-B5F2-4190-B10F-F2F85BF17DB5}" srcOrd="0" destOrd="0" presId="urn:microsoft.com/office/officeart/2005/8/layout/hierarchy3"/>
    <dgm:cxn modelId="{462413A8-CECC-4C29-9053-612066E81B1D}" srcId="{94CD2F1F-1B75-49E7-8A9D-1F19160494A1}" destId="{2DE2A556-A8CB-4D2E-AE32-32CE499335EF}" srcOrd="1" destOrd="0" parTransId="{75217E1B-944F-4318-9F18-7CF0F71981AF}" sibTransId="{8021EEEF-4515-4C1E-B4F0-740C81F6E2EC}"/>
    <dgm:cxn modelId="{2E1286B5-B431-094A-9D23-CAFA1F63B268}" type="presOf" srcId="{2DE2A556-A8CB-4D2E-AE32-32CE499335EF}" destId="{A7431964-28FB-4362-BBAE-0354179431EB}" srcOrd="1" destOrd="0" presId="urn:microsoft.com/office/officeart/2005/8/layout/hierarchy3"/>
    <dgm:cxn modelId="{61C38FB7-C686-F84F-8ABD-28D99412D9CB}" type="presOf" srcId="{94CD2F1F-1B75-49E7-8A9D-1F19160494A1}" destId="{45F4560C-14EE-40EF-A718-1E2576529DC2}" srcOrd="0" destOrd="0" presId="urn:microsoft.com/office/officeart/2005/8/layout/hierarchy3"/>
    <dgm:cxn modelId="{691E7544-6928-A04E-BE17-2E80C719B89D}" type="presParOf" srcId="{45F4560C-14EE-40EF-A718-1E2576529DC2}" destId="{38FF4599-0E28-4474-9C29-AAED7D10B7EE}" srcOrd="0" destOrd="0" presId="urn:microsoft.com/office/officeart/2005/8/layout/hierarchy3"/>
    <dgm:cxn modelId="{82BE3321-F357-274F-8A6E-D01076E9FD74}" type="presParOf" srcId="{38FF4599-0E28-4474-9C29-AAED7D10B7EE}" destId="{4398CDB7-B631-4A6D-81DD-5F6D95C5D6B2}" srcOrd="0" destOrd="0" presId="urn:microsoft.com/office/officeart/2005/8/layout/hierarchy3"/>
    <dgm:cxn modelId="{2CB9D289-D414-3244-8746-F62B07E06088}" type="presParOf" srcId="{4398CDB7-B631-4A6D-81DD-5F6D95C5D6B2}" destId="{382DA3C5-2CDC-42A4-A22A-EBF6615F5519}" srcOrd="0" destOrd="0" presId="urn:microsoft.com/office/officeart/2005/8/layout/hierarchy3"/>
    <dgm:cxn modelId="{FAB2A628-D028-E44C-B8B4-EE47D5D7F058}" type="presParOf" srcId="{4398CDB7-B631-4A6D-81DD-5F6D95C5D6B2}" destId="{FDBE00FA-D280-48E4-B273-FB944623CD86}" srcOrd="1" destOrd="0" presId="urn:microsoft.com/office/officeart/2005/8/layout/hierarchy3"/>
    <dgm:cxn modelId="{A45FD795-8058-5443-B34F-D148D138C290}" type="presParOf" srcId="{38FF4599-0E28-4474-9C29-AAED7D10B7EE}" destId="{3D3D3CAD-1B8E-4193-8B90-A3BDA94046DE}" srcOrd="1" destOrd="0" presId="urn:microsoft.com/office/officeart/2005/8/layout/hierarchy3"/>
    <dgm:cxn modelId="{0FAAF4A5-D070-0C4B-AF4D-3DD4E57BC6F6}" type="presParOf" srcId="{45F4560C-14EE-40EF-A718-1E2576529DC2}" destId="{962BFBD8-614D-494B-A3A7-B306AD65D35D}" srcOrd="1" destOrd="0" presId="urn:microsoft.com/office/officeart/2005/8/layout/hierarchy3"/>
    <dgm:cxn modelId="{5A8C4725-832F-6A4A-8D9B-B343E0E9293D}" type="presParOf" srcId="{962BFBD8-614D-494B-A3A7-B306AD65D35D}" destId="{1CBEF29D-B5A4-41A7-ACFB-5D4701F34F79}" srcOrd="0" destOrd="0" presId="urn:microsoft.com/office/officeart/2005/8/layout/hierarchy3"/>
    <dgm:cxn modelId="{12D3BD88-3005-2840-B1EA-3253CC74924B}" type="presParOf" srcId="{1CBEF29D-B5A4-41A7-ACFB-5D4701F34F79}" destId="{6A048FCB-B5F2-4190-B10F-F2F85BF17DB5}" srcOrd="0" destOrd="0" presId="urn:microsoft.com/office/officeart/2005/8/layout/hierarchy3"/>
    <dgm:cxn modelId="{F83F32F4-3638-FD44-84DC-69E592720C25}" type="presParOf" srcId="{1CBEF29D-B5A4-41A7-ACFB-5D4701F34F79}" destId="{A7431964-28FB-4362-BBAE-0354179431EB}" srcOrd="1" destOrd="0" presId="urn:microsoft.com/office/officeart/2005/8/layout/hierarchy3"/>
    <dgm:cxn modelId="{10B0280A-E4DC-BD42-93E6-E3719B60F141}" type="presParOf" srcId="{962BFBD8-614D-494B-A3A7-B306AD65D35D}" destId="{B1FCD09C-547F-45C3-8A97-1A88514F651E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F25775-58CA-481E-822E-B5D264640295}">
      <dsp:nvSpPr>
        <dsp:cNvPr id="0" name=""/>
        <dsp:cNvSpPr/>
      </dsp:nvSpPr>
      <dsp:spPr>
        <a:xfrm>
          <a:off x="2132905" y="70074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4173BA-4C57-468F-8FDA-653852D644D6}">
      <dsp:nvSpPr>
        <dsp:cNvPr id="0" name=""/>
        <dsp:cNvSpPr/>
      </dsp:nvSpPr>
      <dsp:spPr>
        <a:xfrm>
          <a:off x="2600905" y="538074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E5BA98-9997-48B1-89F5-7F3AD2CB0AE1}">
      <dsp:nvSpPr>
        <dsp:cNvPr id="0" name=""/>
        <dsp:cNvSpPr/>
      </dsp:nvSpPr>
      <dsp:spPr>
        <a:xfrm>
          <a:off x="1430905" y="2950075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Improved Processing Fluency</a:t>
          </a:r>
        </a:p>
      </dsp:txBody>
      <dsp:txXfrm>
        <a:off x="1430905" y="2950075"/>
        <a:ext cx="3600000" cy="720000"/>
      </dsp:txXfrm>
    </dsp:sp>
    <dsp:sp modelId="{9EBBB0B6-FF98-492C-BCEA-BE009FB3F2F0}">
      <dsp:nvSpPr>
        <dsp:cNvPr id="0" name=""/>
        <dsp:cNvSpPr/>
      </dsp:nvSpPr>
      <dsp:spPr>
        <a:xfrm>
          <a:off x="6362905" y="70074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480D26-9580-4410-8850-2794DDAAD72C}">
      <dsp:nvSpPr>
        <dsp:cNvPr id="0" name=""/>
        <dsp:cNvSpPr/>
      </dsp:nvSpPr>
      <dsp:spPr>
        <a:xfrm>
          <a:off x="6830906" y="538074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99ADE1-F3F0-4E4E-AF25-E1C19D3C9891}">
      <dsp:nvSpPr>
        <dsp:cNvPr id="0" name=""/>
        <dsp:cNvSpPr/>
      </dsp:nvSpPr>
      <dsp:spPr>
        <a:xfrm>
          <a:off x="5660905" y="2950075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500" kern="1200"/>
            <a:t>Cognitive Averaging Effect</a:t>
          </a:r>
        </a:p>
      </dsp:txBody>
      <dsp:txXfrm>
        <a:off x="5660905" y="2950075"/>
        <a:ext cx="36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2DA3C5-2CDC-42A4-A22A-EBF6615F5519}">
      <dsp:nvSpPr>
        <dsp:cNvPr id="0" name=""/>
        <dsp:cNvSpPr/>
      </dsp:nvSpPr>
      <dsp:spPr>
        <a:xfrm>
          <a:off x="1313" y="2923240"/>
          <a:ext cx="4780832" cy="239041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48260" rIns="72390" bIns="4826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Individual variability in insulin sensitivity</a:t>
          </a:r>
          <a:r>
            <a:rPr lang="en-US" sz="3800" kern="1200">
              <a:latin typeface="Univers Condensed"/>
            </a:rPr>
            <a:t> (e.g. diet, lifestyle, routine, ect.)</a:t>
          </a:r>
          <a:endParaRPr lang="en-US" sz="3800" kern="1200"/>
        </a:p>
      </dsp:txBody>
      <dsp:txXfrm>
        <a:off x="71326" y="2993253"/>
        <a:ext cx="4640806" cy="2250390"/>
      </dsp:txXfrm>
    </dsp:sp>
    <dsp:sp modelId="{6A048FCB-B5F2-4190-B10F-F2F85BF17DB5}">
      <dsp:nvSpPr>
        <dsp:cNvPr id="0" name=""/>
        <dsp:cNvSpPr/>
      </dsp:nvSpPr>
      <dsp:spPr>
        <a:xfrm>
          <a:off x="5977354" y="2923240"/>
          <a:ext cx="4780832" cy="2390416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390" tIns="48260" rIns="72390" bIns="48260" numCol="1" spcCol="1270" anchor="ctr" anchorCtr="0">
          <a:noAutofit/>
        </a:bodyPr>
        <a:lstStyle/>
        <a:p>
          <a:pPr marL="0" lvl="0" indent="0" algn="ctr" defTabSz="1689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Salivary </a:t>
          </a:r>
          <a:r>
            <a:rPr lang="en-US" sz="3800" kern="1200">
              <a:latin typeface="Univers Condensed"/>
            </a:rPr>
            <a:t>insulin levels</a:t>
          </a:r>
          <a:r>
            <a:rPr lang="en-US" sz="3800" kern="1200"/>
            <a:t> may not reflect brain insulin activity</a:t>
          </a:r>
          <a:r>
            <a:rPr lang="en-US" sz="3800" kern="1200">
              <a:latin typeface="Univers Condensed"/>
            </a:rPr>
            <a:t> accurately</a:t>
          </a:r>
          <a:endParaRPr lang="en-US" sz="3800" kern="1200"/>
        </a:p>
      </dsp:txBody>
      <dsp:txXfrm>
        <a:off x="6047367" y="2993253"/>
        <a:ext cx="4640806" cy="22503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37CB68-F6B5-1740-B14F-36707C7E466C}" type="datetimeFigureOut">
              <a:rPr lang="en-US" smtClean="0"/>
              <a:t>1/20/26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46150D-662F-BF4D-80E3-E24925439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07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1 percent of the variability in attractiveness ratings is ascribed to insulin levels</a:t>
            </a:r>
          </a:p>
          <a:p>
            <a:endParaRPr lang="en-US"/>
          </a:p>
          <a:p>
            <a:r>
              <a:rPr lang="en-US"/>
              <a:t>Correlation coefficient is 0.0027</a:t>
            </a:r>
          </a:p>
          <a:p>
            <a:endParaRPr lang="en-US"/>
          </a:p>
          <a:p>
            <a:r>
              <a:rPr lang="en-US"/>
              <a:t>A ton of zeros </a:t>
            </a:r>
            <a:r>
              <a:rPr lang="en-US" err="1"/>
              <a:t>bc</a:t>
            </a:r>
            <a:r>
              <a:rPr lang="en-US"/>
              <a:t> assay was unreliable, transition into the story I want to tell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46150D-662F-BF4D-80E3-E2492543950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63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485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781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711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647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4456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1/20/26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362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1/20/26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4456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1/20/26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316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1/20/26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30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1/20/26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824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1/20/26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78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1/20/26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0055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14" r:id="rId6"/>
    <p:sldLayoutId id="2147483710" r:id="rId7"/>
    <p:sldLayoutId id="2147483711" r:id="rId8"/>
    <p:sldLayoutId id="2147483712" r:id="rId9"/>
    <p:sldLayoutId id="2147483713" r:id="rId10"/>
    <p:sldLayoutId id="214748371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9324" y="1713969"/>
            <a:ext cx="10283452" cy="98356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600"/>
              <a:t>Beauty and the Feast</a:t>
            </a:r>
            <a:br>
              <a:rPr lang="en-US" sz="6600"/>
            </a:br>
            <a:br>
              <a:rPr lang="en-US" sz="6600"/>
            </a:br>
            <a:br>
              <a:rPr lang="en-US" sz="6600"/>
            </a:br>
            <a:endParaRPr lang="en-US" sz="660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CA98CE3-81A7-4FFE-A047-9AA65998D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8D91C2B-BDB9-49BE-9C44-E0CFE597AB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5EAE21E5-C85D-C02D-B2B3-93B1B476356C}"/>
              </a:ext>
            </a:extLst>
          </p:cNvPr>
          <p:cNvSpPr txBox="1">
            <a:spLocks/>
          </p:cNvSpPr>
          <p:nvPr/>
        </p:nvSpPr>
        <p:spPr>
          <a:xfrm>
            <a:off x="2224671" y="5128263"/>
            <a:ext cx="8010821" cy="10905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600">
                <a:latin typeface="Calisto MT"/>
              </a:rPr>
              <a:t>Madi Price,</a:t>
            </a:r>
            <a:r>
              <a:rPr lang="en-US" sz="2600">
                <a:latin typeface="Calisto MT"/>
                <a:cs typeface="Segoe UI"/>
              </a:rPr>
              <a:t> Maria Angelina Bekhit, Lydia Speece and Sam Roberts</a:t>
            </a:r>
            <a:endParaRPr lang="en-US" sz="2600">
              <a:latin typeface="Calisto MT"/>
            </a:endParaRPr>
          </a:p>
          <a:p>
            <a:pPr algn="ctr"/>
            <a:endParaRPr lang="en-US" sz="400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45647AE-1D47-BA37-71BF-E3CBA4A1AFD5}"/>
              </a:ext>
            </a:extLst>
          </p:cNvPr>
          <p:cNvSpPr txBox="1">
            <a:spLocks/>
          </p:cNvSpPr>
          <p:nvPr/>
        </p:nvSpPr>
        <p:spPr>
          <a:xfrm>
            <a:off x="1088356" y="3123000"/>
            <a:ext cx="10283452" cy="6226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000">
                <a:latin typeface="Calisto MT"/>
                <a:cs typeface="Segoe UI"/>
              </a:rPr>
              <a:t>Insulin's effect on perceived attraction</a:t>
            </a:r>
            <a:endParaRPr lang="en-US">
              <a:latin typeface="Calisto MT"/>
            </a:endParaRPr>
          </a:p>
          <a:p>
            <a:pPr algn="ctr"/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3F91003-917E-FEFA-AE08-E3348ACFA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1A8C4F8-261C-7C98-9585-431358419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1AFE2CA-5B3A-141B-BA1D-064BC79E6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5182383-DE7C-00F6-2574-A6D674992447}"/>
              </a:ext>
            </a:extLst>
          </p:cNvPr>
          <p:cNvSpPr txBox="1">
            <a:spLocks/>
          </p:cNvSpPr>
          <p:nvPr/>
        </p:nvSpPr>
        <p:spPr>
          <a:xfrm>
            <a:off x="799562" y="917235"/>
            <a:ext cx="4715583" cy="22827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en-US"/>
            </a:defPPr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/>
              <a:t>Race:</a:t>
            </a:r>
            <a:endParaRPr lang="en-US"/>
          </a:p>
          <a:p>
            <a:pPr lvl="1">
              <a:buFont typeface="Calibri" panose="020B0604020202020204" pitchFamily="34" charset="0"/>
              <a:buChar char="-"/>
            </a:pPr>
            <a:r>
              <a:rPr lang="en-US" sz="1600"/>
              <a:t>White (25)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1600"/>
              <a:t>Spanish, Hispanic, or Latino Origin (5)</a:t>
            </a:r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1600"/>
              <a:t>Asian (2)</a:t>
            </a:r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1600"/>
              <a:t>American Indian or Alaska Native (1)</a:t>
            </a:r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1600"/>
              <a:t>More Than One Race (1)</a:t>
            </a:r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1600"/>
              <a:t>Other (1)</a:t>
            </a:r>
          </a:p>
          <a:p>
            <a:pPr marL="457200" lvl="1" indent="0">
              <a:buNone/>
            </a:pPr>
            <a:endParaRPr lang="en-US" sz="2200"/>
          </a:p>
          <a:p>
            <a:pPr lvl="1">
              <a:buFont typeface="Calibri" panose="020B0604020202020204" pitchFamily="34" charset="0"/>
              <a:buChar char="-"/>
            </a:pPr>
            <a:endParaRPr lang="en-US" sz="220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7547E3A8-A74A-B93D-14BA-7A38941565D7}"/>
              </a:ext>
            </a:extLst>
          </p:cNvPr>
          <p:cNvSpPr txBox="1">
            <a:spLocks/>
          </p:cNvSpPr>
          <p:nvPr/>
        </p:nvSpPr>
        <p:spPr>
          <a:xfrm>
            <a:off x="799562" y="3430498"/>
            <a:ext cx="4715583" cy="228273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en-US"/>
            </a:defPPr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/>
              <a:t>Gender:</a:t>
            </a:r>
            <a:endParaRPr lang="en-US"/>
          </a:p>
          <a:p>
            <a:pPr lvl="1">
              <a:buFont typeface="Calibri" panose="020B0604020202020204" pitchFamily="34" charset="0"/>
              <a:buChar char="-"/>
            </a:pPr>
            <a:r>
              <a:rPr lang="en-US" sz="1600"/>
              <a:t>Female (21)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1600"/>
              <a:t>Male (8)</a:t>
            </a:r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1600"/>
              <a:t>Nonbinary / Third Gender (1)</a:t>
            </a:r>
          </a:p>
          <a:p>
            <a:pPr lvl="1">
              <a:buFont typeface="Calibri,Sans-Serif" panose="020B0604020202020204" pitchFamily="34" charset="0"/>
              <a:buChar char="-"/>
            </a:pPr>
            <a:endParaRPr lang="en-US" sz="1600"/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1600"/>
              <a:t>Cisgender (29)</a:t>
            </a:r>
            <a:endParaRPr lang="en-US"/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1600"/>
              <a:t>Transgender (1)</a:t>
            </a:r>
          </a:p>
          <a:p>
            <a:pPr marL="457200" lvl="1" indent="0">
              <a:buNone/>
            </a:pPr>
            <a:endParaRPr lang="en-US" sz="2200"/>
          </a:p>
          <a:p>
            <a:pPr lvl="1">
              <a:buFont typeface="Calibri" panose="020B0604020202020204" pitchFamily="34" charset="0"/>
              <a:buChar char="-"/>
            </a:pPr>
            <a:endParaRPr lang="en-US" sz="2200"/>
          </a:p>
        </p:txBody>
      </p:sp>
      <p:pic>
        <p:nvPicPr>
          <p:cNvPr id="11" name="Picture 10" descr="A green pie chart with white text&#10;&#10;AI-generated content may be incorrect.">
            <a:extLst>
              <a:ext uri="{FF2B5EF4-FFF2-40B4-BE49-F238E27FC236}">
                <a16:creationId xmlns:a16="http://schemas.microsoft.com/office/drawing/2014/main" id="{7799EDFB-BCFD-2A0C-3683-15DABEAB2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6965" y="267369"/>
            <a:ext cx="4937125" cy="4304631"/>
          </a:xfrm>
          <a:prstGeom prst="rect">
            <a:avLst/>
          </a:prstGeom>
          <a:ln>
            <a:noFill/>
          </a:ln>
        </p:spPr>
      </p:pic>
      <p:pic>
        <p:nvPicPr>
          <p:cNvPr id="4" name="Picture 3" descr="A green pie chart with numbers&#10;&#10;AI-generated content may be incorrect.">
            <a:extLst>
              <a:ext uri="{FF2B5EF4-FFF2-40B4-BE49-F238E27FC236}">
                <a16:creationId xmlns:a16="http://schemas.microsoft.com/office/drawing/2014/main" id="{F61B4314-BDB0-D6FD-BE3D-57CA31861AA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14"/>
          <a:stretch/>
        </p:blipFill>
        <p:spPr>
          <a:xfrm>
            <a:off x="4502772" y="2760578"/>
            <a:ext cx="3761316" cy="4097421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0662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D644B7D5-7130-DBC8-C965-0E230F143988}"/>
              </a:ext>
            </a:extLst>
          </p:cNvPr>
          <p:cNvSpPr/>
          <p:nvPr/>
        </p:nvSpPr>
        <p:spPr>
          <a:xfrm>
            <a:off x="886326" y="1514643"/>
            <a:ext cx="4751136" cy="3648240"/>
          </a:xfrm>
          <a:prstGeom prst="ellipse">
            <a:avLst/>
          </a:prstGeom>
          <a:solidFill>
            <a:srgbClr val="92D05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600">
                <a:solidFill>
                  <a:schemeClr val="tx1"/>
                </a:solidFill>
              </a:rPr>
              <a:t>Independent Variable:</a:t>
            </a:r>
          </a:p>
          <a:p>
            <a:pPr algn="ctr"/>
            <a:endParaRPr lang="en-US" sz="2600">
              <a:solidFill>
                <a:schemeClr val="tx1"/>
              </a:solidFill>
            </a:endParaRPr>
          </a:p>
          <a:p>
            <a:pPr algn="ctr"/>
            <a:r>
              <a:rPr lang="en-US" sz="2600">
                <a:solidFill>
                  <a:schemeClr val="tx1"/>
                </a:solidFill>
              </a:rPr>
              <a:t>Sprite for an insulin spike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E769FAA-2D1D-F528-83B2-33A5EEB491D1}"/>
              </a:ext>
            </a:extLst>
          </p:cNvPr>
          <p:cNvSpPr/>
          <p:nvPr/>
        </p:nvSpPr>
        <p:spPr>
          <a:xfrm>
            <a:off x="6541169" y="1514643"/>
            <a:ext cx="4711030" cy="3648240"/>
          </a:xfrm>
          <a:prstGeom prst="ellipse">
            <a:avLst/>
          </a:prstGeom>
          <a:solidFill>
            <a:srgbClr val="92D050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600">
                <a:solidFill>
                  <a:schemeClr val="tx1"/>
                </a:solidFill>
              </a:rPr>
              <a:t>Dependent Variable:</a:t>
            </a:r>
          </a:p>
          <a:p>
            <a:pPr algn="ctr"/>
            <a:endParaRPr lang="en-US" sz="2300">
              <a:solidFill>
                <a:schemeClr val="tx1"/>
              </a:solidFill>
            </a:endParaRPr>
          </a:p>
          <a:p>
            <a:pPr algn="ctr"/>
            <a:r>
              <a:rPr lang="en-US" sz="2600">
                <a:solidFill>
                  <a:schemeClr val="tx1"/>
                </a:solidFill>
              </a:rPr>
              <a:t>Insulin Concentration</a:t>
            </a:r>
          </a:p>
          <a:p>
            <a:pPr algn="ctr"/>
            <a:r>
              <a:rPr lang="en-US" sz="2600">
                <a:solidFill>
                  <a:schemeClr val="tx1"/>
                </a:solidFill>
              </a:rPr>
              <a:t>&amp;</a:t>
            </a:r>
          </a:p>
          <a:p>
            <a:pPr algn="ctr"/>
            <a:r>
              <a:rPr lang="en-US" sz="2600">
                <a:solidFill>
                  <a:schemeClr val="tx1"/>
                </a:solidFill>
              </a:rPr>
              <a:t>Attraction</a:t>
            </a:r>
          </a:p>
        </p:txBody>
      </p:sp>
    </p:spTree>
    <p:extLst>
      <p:ext uri="{BB962C8B-B14F-4D97-AF65-F5344CB8AC3E}">
        <p14:creationId xmlns:p14="http://schemas.microsoft.com/office/powerpoint/2010/main" val="1478834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D40492-6F34-0D68-1CDA-20F5619F0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DF87702-845A-1985-FA8E-3018CB558C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004885-51D4-BEDD-EBC5-953894CB19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3137" y="853376"/>
            <a:ext cx="5862858" cy="1360102"/>
          </a:xfrm>
        </p:spPr>
        <p:txBody>
          <a:bodyPr>
            <a:normAutofit/>
          </a:bodyPr>
          <a:lstStyle/>
          <a:p>
            <a:r>
              <a:rPr lang="en-US" sz="3600"/>
              <a:t>Insulin </a:t>
            </a:r>
            <a:br>
              <a:rPr lang="en-US" sz="3600"/>
            </a:br>
            <a:r>
              <a:rPr lang="en-US" sz="3600"/>
              <a:t>measurement</a:t>
            </a:r>
          </a:p>
        </p:txBody>
      </p:sp>
      <p:pic>
        <p:nvPicPr>
          <p:cNvPr id="5" name="Picture 4" descr="A green can of soda next to a box&#10;&#10;AI-generated content may be incorrect.">
            <a:extLst>
              <a:ext uri="{FF2B5EF4-FFF2-40B4-BE49-F238E27FC236}">
                <a16:creationId xmlns:a16="http://schemas.microsoft.com/office/drawing/2014/main" id="{53B5FB75-ECBD-52AC-073D-0C068B219E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222" r="2963" b="-262"/>
          <a:stretch/>
        </p:blipFill>
        <p:spPr>
          <a:xfrm>
            <a:off x="724367" y="730585"/>
            <a:ext cx="2700711" cy="2562287"/>
          </a:xfrm>
          <a:prstGeom prst="rect">
            <a:avLst/>
          </a:prstGeom>
          <a:ln>
            <a:noFill/>
          </a:ln>
        </p:spPr>
      </p:pic>
      <p:pic>
        <p:nvPicPr>
          <p:cNvPr id="6" name="Picture 5" descr="A green can of soda next to a box&#10;&#10;AI-generated content may be incorrect.">
            <a:extLst>
              <a:ext uri="{FF2B5EF4-FFF2-40B4-BE49-F238E27FC236}">
                <a16:creationId xmlns:a16="http://schemas.microsoft.com/office/drawing/2014/main" id="{E465C249-F08E-0583-EA2C-BDE3AA4DBC7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298" r="4042" b="-263"/>
          <a:stretch/>
        </p:blipFill>
        <p:spPr>
          <a:xfrm>
            <a:off x="3415309" y="737269"/>
            <a:ext cx="2441387" cy="2555603"/>
          </a:xfrm>
          <a:prstGeom prst="rect">
            <a:avLst/>
          </a:prstGeom>
          <a:ln>
            <a:noFill/>
          </a:ln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BA5F282-9D35-D968-F533-21A0560D5B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332220" y="722376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black kitchen scale with a display&#10;&#10;AI-generated content may be incorrect.">
            <a:extLst>
              <a:ext uri="{FF2B5EF4-FFF2-40B4-BE49-F238E27FC236}">
                <a16:creationId xmlns:a16="http://schemas.microsoft.com/office/drawing/2014/main" id="{3D244C8B-72D8-C4D8-C2DD-1C8D1468CDE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318" r="7318"/>
          <a:stretch/>
        </p:blipFill>
        <p:spPr>
          <a:xfrm>
            <a:off x="724367" y="3434397"/>
            <a:ext cx="5125819" cy="2699702"/>
          </a:xfrm>
          <a:prstGeom prst="rect">
            <a:avLst/>
          </a:prstGeom>
          <a:ln>
            <a:noFill/>
          </a:ln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F6A2ADD-E98F-D841-F0F9-B4D89093E933}"/>
              </a:ext>
            </a:extLst>
          </p:cNvPr>
          <p:cNvSpPr>
            <a:spLocks noGrp="1"/>
          </p:cNvSpPr>
          <p:nvPr/>
        </p:nvSpPr>
        <p:spPr>
          <a:xfrm>
            <a:off x="5861171" y="2401649"/>
            <a:ext cx="6101659" cy="41363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000"/>
              <a:t>Insulin group </a:t>
            </a:r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3000"/>
              <a:t>15 people got 175mL of Sprite</a:t>
            </a:r>
          </a:p>
          <a:p>
            <a:pPr lvl="1">
              <a:buFont typeface="Calibri"/>
              <a:buChar char="-"/>
            </a:pPr>
            <a:r>
              <a:rPr lang="en-US" sz="3000"/>
              <a:t>Hoping for an insulin spike</a:t>
            </a:r>
          </a:p>
          <a:p>
            <a:r>
              <a:rPr lang="en-US" sz="3000"/>
              <a:t>Control group</a:t>
            </a:r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3000"/>
              <a:t>15 people got 175mL of Sprite 0</a:t>
            </a:r>
          </a:p>
          <a:p>
            <a:pPr lvl="1">
              <a:buFont typeface="Calibri,Sans-Serif" panose="020B0604020202020204" pitchFamily="34" charset="0"/>
              <a:buChar char="-"/>
            </a:pPr>
            <a:r>
              <a:rPr lang="en-US" sz="3000"/>
              <a:t>Hoping for no insulin spike</a:t>
            </a:r>
          </a:p>
          <a:p>
            <a:pPr marL="0" indent="0">
              <a:buNone/>
            </a:pPr>
            <a:endParaRPr lang="en-US" sz="3000"/>
          </a:p>
        </p:txBody>
      </p:sp>
    </p:spTree>
    <p:extLst>
      <p:ext uri="{BB962C8B-B14F-4D97-AF65-F5344CB8AC3E}">
        <p14:creationId xmlns:p14="http://schemas.microsoft.com/office/powerpoint/2010/main" val="2201190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109E738-3B9E-4529-9D47-C9708D612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394275-C6A8-E258-F5B0-EB63048C3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3137" y="853376"/>
            <a:ext cx="5862858" cy="1360102"/>
          </a:xfrm>
        </p:spPr>
        <p:txBody>
          <a:bodyPr>
            <a:normAutofit/>
          </a:bodyPr>
          <a:lstStyle/>
          <a:p>
            <a:r>
              <a:rPr lang="en-US" sz="3600"/>
              <a:t>Insulin </a:t>
            </a:r>
            <a:br>
              <a:rPr lang="en-US" sz="3600"/>
            </a:br>
            <a:r>
              <a:rPr lang="en-US" sz="3600"/>
              <a:t>measurement</a:t>
            </a:r>
          </a:p>
        </p:txBody>
      </p:sp>
      <p:pic>
        <p:nvPicPr>
          <p:cNvPr id="5" name="Picture 4" descr="A plastic tray with test tubes&#10;&#10;AI-generated content may be incorrect.">
            <a:extLst>
              <a:ext uri="{FF2B5EF4-FFF2-40B4-BE49-F238E27FC236}">
                <a16:creationId xmlns:a16="http://schemas.microsoft.com/office/drawing/2014/main" id="{E1EF3197-2FD6-E4A9-2B1B-1B31797D237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0210" r="15609" b="4"/>
          <a:stretch/>
        </p:blipFill>
        <p:spPr>
          <a:xfrm>
            <a:off x="724367" y="723901"/>
            <a:ext cx="2325136" cy="2562281"/>
          </a:xfrm>
          <a:prstGeom prst="rect">
            <a:avLst/>
          </a:prstGeom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4E9CEE-99A2-5C54-0564-6B0247DBF76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9099" b="-1"/>
          <a:stretch/>
        </p:blipFill>
        <p:spPr>
          <a:xfrm>
            <a:off x="3214783" y="723901"/>
            <a:ext cx="2413591" cy="2562281"/>
          </a:xfrm>
          <a:prstGeom prst="rect">
            <a:avLst/>
          </a:prstGeom>
          <a:ln>
            <a:noFill/>
          </a:ln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896A13E-5C9D-4C6C-B52D-A2C74DEFC8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332220" y="722376"/>
            <a:ext cx="13716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close-up of a vial&#10;&#10;AI-generated content may be incorrect.">
            <a:extLst>
              <a:ext uri="{FF2B5EF4-FFF2-40B4-BE49-F238E27FC236}">
                <a16:creationId xmlns:a16="http://schemas.microsoft.com/office/drawing/2014/main" id="{C8A97709-024E-1023-721B-35092E3B56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9818" r="-1" b="19827"/>
          <a:stretch/>
        </p:blipFill>
        <p:spPr>
          <a:xfrm>
            <a:off x="724367" y="3461133"/>
            <a:ext cx="2325136" cy="2672966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A61F05-DA0D-C62B-EA22-836643A6243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0862" r="11028" b="-4"/>
          <a:stretch/>
        </p:blipFill>
        <p:spPr>
          <a:xfrm>
            <a:off x="3214783" y="3461133"/>
            <a:ext cx="2413591" cy="2672966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6AE6B47-CB82-26F2-731B-562EAA794081}"/>
              </a:ext>
            </a:extLst>
          </p:cNvPr>
          <p:cNvSpPr>
            <a:spLocks noGrp="1"/>
          </p:cNvSpPr>
          <p:nvPr/>
        </p:nvSpPr>
        <p:spPr>
          <a:xfrm>
            <a:off x="5861171" y="2401649"/>
            <a:ext cx="5834291" cy="41363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/>
            <a:r>
              <a:rPr lang="en-US" sz="3000"/>
              <a:t>Salavat (300mL) </a:t>
            </a:r>
          </a:p>
          <a:p>
            <a:pPr marL="914400" lvl="1">
              <a:buFont typeface="Calibri" panose="020B0604020202020204" pitchFamily="34" charset="0"/>
              <a:buChar char="-"/>
            </a:pPr>
            <a:r>
              <a:rPr lang="en-US" sz="3000"/>
              <a:t>Centrifuged at 1500xg </a:t>
            </a:r>
          </a:p>
          <a:p>
            <a:pPr lvl="1" indent="0">
              <a:buNone/>
            </a:pPr>
            <a:endParaRPr lang="en-US" sz="3000"/>
          </a:p>
          <a:p>
            <a:pPr marL="457200" indent="-457200"/>
            <a:r>
              <a:rPr lang="en-US" sz="3000"/>
              <a:t>96 well plate </a:t>
            </a:r>
          </a:p>
          <a:p>
            <a:pPr marL="1028700" lvl="1" indent="-342900">
              <a:buFont typeface="Calibri"/>
              <a:buChar char="-"/>
            </a:pPr>
            <a:r>
              <a:rPr lang="en-US" sz="3000"/>
              <a:t>plate rotator at 500rpm</a:t>
            </a:r>
          </a:p>
          <a:p>
            <a:endParaRPr lang="en-US" sz="3000"/>
          </a:p>
        </p:txBody>
      </p:sp>
    </p:spTree>
    <p:extLst>
      <p:ext uri="{BB962C8B-B14F-4D97-AF65-F5344CB8AC3E}">
        <p14:creationId xmlns:p14="http://schemas.microsoft.com/office/powerpoint/2010/main" val="312002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FEA513-C4FF-AFC6-FF3F-43698ACB22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5A8B9ED-4476-44C5-9209-0146C28B53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93FDCA-DD45-D084-D693-1B19B8EB0F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2275" y="955843"/>
            <a:ext cx="4577564" cy="58933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/>
              <a:t>Attraction Ratings</a:t>
            </a:r>
          </a:p>
        </p:txBody>
      </p:sp>
      <p:pic>
        <p:nvPicPr>
          <p:cNvPr id="7" name="Picture 6" descr="A person with short hair wearing a grey shirt&#10;&#10;AI-generated content may be incorrect.">
            <a:extLst>
              <a:ext uri="{FF2B5EF4-FFF2-40B4-BE49-F238E27FC236}">
                <a16:creationId xmlns:a16="http://schemas.microsoft.com/office/drawing/2014/main" id="{5657C9CE-E6F8-840C-D0B7-21BFC83D334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36" t="9055" r="2546"/>
          <a:stretch/>
        </p:blipFill>
        <p:spPr>
          <a:xfrm>
            <a:off x="2970" y="-288"/>
            <a:ext cx="3815328" cy="2506942"/>
          </a:xfrm>
          <a:prstGeom prst="rect">
            <a:avLst/>
          </a:prstGeom>
          <a:ln>
            <a:noFill/>
          </a:ln>
        </p:spPr>
      </p:pic>
      <p:pic>
        <p:nvPicPr>
          <p:cNvPr id="4" name="Content Placeholder 3" descr="A person with short brown hair&#10;&#10;AI-generated content may be incorrect.">
            <a:extLst>
              <a:ext uri="{FF2B5EF4-FFF2-40B4-BE49-F238E27FC236}">
                <a16:creationId xmlns:a16="http://schemas.microsoft.com/office/drawing/2014/main" id="{0FD980F4-8E9E-7EFE-94E7-E4AB52DF5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876" t="6789" r="4562"/>
          <a:stretch/>
        </p:blipFill>
        <p:spPr>
          <a:xfrm>
            <a:off x="3813445" y="2419"/>
            <a:ext cx="3803671" cy="2691396"/>
          </a:xfrm>
          <a:prstGeom prst="rect">
            <a:avLst/>
          </a:prstGeom>
          <a:ln>
            <a:noFill/>
          </a:ln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25D32A2-9FC1-4397-9A7C-9D84021CB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382000" y="763046"/>
            <a:ext cx="15240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person with dark hair&#10;&#10;AI-generated content may be incorrect.">
            <a:extLst>
              <a:ext uri="{FF2B5EF4-FFF2-40B4-BE49-F238E27FC236}">
                <a16:creationId xmlns:a16="http://schemas.microsoft.com/office/drawing/2014/main" id="{BDEE9EBA-0A91-B39A-A514-8ADCFC05086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909" r="3412" b="3"/>
          <a:stretch/>
        </p:blipFill>
        <p:spPr>
          <a:xfrm>
            <a:off x="5550" y="3796631"/>
            <a:ext cx="3808384" cy="3061369"/>
          </a:xfrm>
          <a:prstGeom prst="rect">
            <a:avLst/>
          </a:prstGeom>
          <a:ln>
            <a:noFill/>
          </a:ln>
        </p:spPr>
      </p:pic>
      <p:pic>
        <p:nvPicPr>
          <p:cNvPr id="5" name="Picture 4" descr="A close-up of a person&#10;&#10;AI-generated content may be incorrect.">
            <a:extLst>
              <a:ext uri="{FF2B5EF4-FFF2-40B4-BE49-F238E27FC236}">
                <a16:creationId xmlns:a16="http://schemas.microsoft.com/office/drawing/2014/main" id="{F03E0AC1-7384-1E5D-A483-2DB364AAFBC6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657" b="2657"/>
          <a:stretch/>
        </p:blipFill>
        <p:spPr>
          <a:xfrm>
            <a:off x="3811616" y="3789948"/>
            <a:ext cx="3801700" cy="2887579"/>
          </a:xfrm>
          <a:prstGeom prst="rect">
            <a:avLst/>
          </a:prstGeom>
          <a:ln>
            <a:noFill/>
          </a:ln>
        </p:spPr>
      </p:pic>
      <p:pic>
        <p:nvPicPr>
          <p:cNvPr id="9" name="Picture 8" descr="A screenshot of a phone&#10;&#10;AI-generated content may be incorrect.">
            <a:extLst>
              <a:ext uri="{FF2B5EF4-FFF2-40B4-BE49-F238E27FC236}">
                <a16:creationId xmlns:a16="http://schemas.microsoft.com/office/drawing/2014/main" id="{311387F9-9FA2-20D6-CF03-DB6852817C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4" y="2504343"/>
            <a:ext cx="7593265" cy="1855995"/>
          </a:xfrm>
          <a:prstGeom prst="rect">
            <a:avLst/>
          </a:prstGeom>
          <a:ln>
            <a:noFill/>
          </a:ln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CD17680-63FC-2CB0-C9C6-56DD0902F977}"/>
              </a:ext>
            </a:extLst>
          </p:cNvPr>
          <p:cNvSpPr txBox="1">
            <a:spLocks/>
          </p:cNvSpPr>
          <p:nvPr/>
        </p:nvSpPr>
        <p:spPr>
          <a:xfrm>
            <a:off x="7625477" y="1680570"/>
            <a:ext cx="4207581" cy="499946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40 faces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20 men &amp; 20 woman</a:t>
            </a:r>
            <a:endParaRPr lang="en-US" sz="2400"/>
          </a:p>
          <a:p>
            <a:pPr lvl="1">
              <a:buFont typeface="Calibri" panose="020B0604020202020204" pitchFamily="34" charset="0"/>
              <a:buChar char="-"/>
            </a:pPr>
            <a:r>
              <a:rPr lang="en-US" sz="2400"/>
              <a:t>5 men, 5 women of White, Black, Hispanic, &amp; Asian races</a:t>
            </a:r>
          </a:p>
          <a:p>
            <a:pPr>
              <a:buFont typeface="Arial"/>
              <a:buChar char="•"/>
            </a:pPr>
            <a:r>
              <a:rPr lang="en-US" sz="2400"/>
              <a:t>7-point Likert scale</a:t>
            </a:r>
            <a:endParaRPr lang="en-US"/>
          </a:p>
          <a:p>
            <a:pPr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For a baseline</a:t>
            </a:r>
          </a:p>
          <a:p>
            <a:pPr lvl="1">
              <a:buFont typeface="Calibri"/>
              <a:buChar char="-"/>
            </a:pPr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Rank the first 20 faces</a:t>
            </a:r>
          </a:p>
          <a:p>
            <a:pPr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After 15-minute wait time</a:t>
            </a:r>
          </a:p>
          <a:p>
            <a:pPr lvl="1">
              <a:buFont typeface="Calibri"/>
              <a:buChar char="-"/>
            </a:pPr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Rank the other 20 faces</a:t>
            </a:r>
          </a:p>
          <a:p>
            <a:pPr lvl="1">
              <a:buFont typeface="Calibri" panose="020B0604020202020204" pitchFamily="34" charset="0"/>
              <a:buChar char="-"/>
            </a:pPr>
            <a:endParaRPr lang="en-US" sz="2400">
              <a:solidFill>
                <a:srgbClr val="000000"/>
              </a:solidFill>
              <a:ea typeface="+mn-lt"/>
              <a:cs typeface="+mn-lt"/>
            </a:endParaRPr>
          </a:p>
          <a:p>
            <a:pPr marL="457200" lvl="1" indent="0">
              <a:buNone/>
            </a:pPr>
            <a:endParaRPr lang="en-US" sz="2400">
              <a:solidFill>
                <a:srgbClr val="000000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56201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628444-B9B3-216C-4462-D3464DDAE1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B258F-80D8-E390-5517-F898561BFE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4" y="871758"/>
            <a:ext cx="10283452" cy="3871143"/>
          </a:xfrm>
        </p:spPr>
        <p:txBody>
          <a:bodyPr>
            <a:normAutofit/>
          </a:bodyPr>
          <a:lstStyle/>
          <a:p>
            <a:pPr algn="ctr"/>
            <a:br>
              <a:rPr lang="en-US" sz="6600"/>
            </a:br>
            <a:br>
              <a:rPr lang="en-US" sz="6600"/>
            </a:br>
            <a:r>
              <a:rPr lang="en-US" sz="6600"/>
              <a:t>Results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E905215-E321-6A17-8D07-430D01097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4A577C1-CAD9-374B-2A43-4698F849E5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0366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0BDFF1-1A1A-CCFC-E9CA-FDFD76E96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C790D-7759-D4D6-DF83-CA6EF9B47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Mixed </a:t>
            </a:r>
            <a:r>
              <a:rPr lang="en-US" err="1"/>
              <a:t>anova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B903B-D540-48A2-A78A-141336EC8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565309"/>
            <a:ext cx="10691265" cy="445853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AutoNum type="arabicPeriod"/>
            </a:pPr>
            <a:r>
              <a:rPr lang="en-US" sz="2400"/>
              <a:t>Results were imported into Google </a:t>
            </a:r>
            <a:r>
              <a:rPr lang="en-US" sz="2400" err="1"/>
              <a:t>Colab</a:t>
            </a:r>
            <a:r>
              <a:rPr lang="en-US" sz="2400"/>
              <a:t> and evaluated using the Python programming language.</a:t>
            </a:r>
          </a:p>
          <a:p>
            <a:pPr marL="457200" indent="-457200">
              <a:buAutoNum type="arabicPeriod"/>
            </a:pPr>
            <a:r>
              <a:rPr lang="en-US" sz="2400"/>
              <a:t>Additional resources like </a:t>
            </a:r>
            <a:r>
              <a:rPr lang="en-US" sz="2400" err="1"/>
              <a:t>StatsModels</a:t>
            </a:r>
            <a:r>
              <a:rPr lang="en-US" sz="2400"/>
              <a:t>, Seaborn, and Matplotlib were used to analyze statistics and visualize data. </a:t>
            </a:r>
          </a:p>
          <a:p>
            <a:pPr marL="457200" indent="-457200">
              <a:buAutoNum type="arabicPeriod"/>
            </a:pPr>
            <a:r>
              <a:rPr lang="en-US" sz="2400"/>
              <a:t>Using a 95% CI with significance level ⍺ = 0.05</a:t>
            </a:r>
          </a:p>
          <a:p>
            <a:pPr marL="457200" indent="-457200">
              <a:buAutoNum type="arabicPeriod"/>
            </a:pPr>
            <a:endParaRPr lang="en-US" sz="2400"/>
          </a:p>
          <a:p>
            <a:pPr marL="457200" indent="-457200">
              <a:buAutoNum type="arabicPeriod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3215114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4291CA-D6EF-01D1-22AE-8046A9F8D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0CF93-61E0-2713-5110-9FE00689D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Insulin Level vs Change in Attraction:</a:t>
            </a:r>
            <a:br>
              <a:rPr lang="en-US"/>
            </a:br>
            <a:r>
              <a:rPr lang="en-US"/>
              <a:t>A Linear regression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CBABDA-D099-BDD8-BBFA-9539BC7AEC49}"/>
              </a:ext>
            </a:extLst>
          </p:cNvPr>
          <p:cNvSpPr txBox="1"/>
          <p:nvPr/>
        </p:nvSpPr>
        <p:spPr>
          <a:xfrm>
            <a:off x="6571784" y="2764535"/>
            <a:ext cx="3652954" cy="286232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/>
              <a:t>P-value: 0.443 &gt; 0.05</a:t>
            </a:r>
          </a:p>
          <a:p>
            <a:endParaRPr lang="en-US"/>
          </a:p>
          <a:p>
            <a:r>
              <a:rPr lang="en-US"/>
              <a:t>R-squared: 0.01</a:t>
            </a:r>
          </a:p>
          <a:p>
            <a:endParaRPr lang="en-US"/>
          </a:p>
          <a:p>
            <a:r>
              <a:rPr lang="en-US"/>
              <a:t>Significant ❌</a:t>
            </a:r>
          </a:p>
          <a:p>
            <a:endParaRPr lang="en-US"/>
          </a:p>
          <a:p>
            <a:r>
              <a:rPr lang="en-US"/>
              <a:t>There is not enough evidence to suggest that insulin will predict a change in participants’ attraction ratings.</a:t>
            </a:r>
          </a:p>
        </p:txBody>
      </p:sp>
      <p:pic>
        <p:nvPicPr>
          <p:cNvPr id="7" name="Content Placeholder 6" descr="A graph with a red line and blue dots&#10;&#10;AI-generated content may be incorrect.">
            <a:extLst>
              <a:ext uri="{FF2B5EF4-FFF2-40B4-BE49-F238E27FC236}">
                <a16:creationId xmlns:a16="http://schemas.microsoft.com/office/drawing/2014/main" id="{3A48B7FA-BC00-2159-CCED-CCB941DE22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7561" y="2048749"/>
            <a:ext cx="4652657" cy="3739896"/>
          </a:xfrm>
        </p:spPr>
      </p:pic>
    </p:spTree>
    <p:extLst>
      <p:ext uri="{BB962C8B-B14F-4D97-AF65-F5344CB8AC3E}">
        <p14:creationId xmlns:p14="http://schemas.microsoft.com/office/powerpoint/2010/main" val="747279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FA934-2E2C-6DC0-D523-9B98DBFED1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928B3-372A-A414-F48A-952867BD9B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9ED186-830D-C491-749E-A6E6B668D0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3991" y="1571454"/>
            <a:ext cx="5379714" cy="445853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1A2185-56E0-AA37-D89F-4F07EE60506F}"/>
              </a:ext>
            </a:extLst>
          </p:cNvPr>
          <p:cNvSpPr txBox="1"/>
          <p:nvPr/>
        </p:nvSpPr>
        <p:spPr>
          <a:xfrm>
            <a:off x="6444512" y="1723227"/>
            <a:ext cx="4596580" cy="415498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en-US"/>
              <a:t>P-value: </a:t>
            </a:r>
            <a:r>
              <a:rPr lang="en-US">
                <a:ea typeface="+mn-lt"/>
                <a:cs typeface="+mn-lt"/>
              </a:rPr>
              <a:t>7.14e-06 &lt; 0.05</a:t>
            </a:r>
          </a:p>
          <a:p>
            <a:pPr>
              <a:lnSpc>
                <a:spcPct val="200000"/>
              </a:lnSpc>
            </a:pPr>
            <a:endParaRPr lang="en-US"/>
          </a:p>
          <a:p>
            <a:pPr>
              <a:lnSpc>
                <a:spcPct val="200000"/>
              </a:lnSpc>
            </a:pPr>
            <a:r>
              <a:rPr lang="en-US"/>
              <a:t>Significant </a:t>
            </a:r>
            <a:r>
              <a:rPr lang="en-US" sz="1200">
                <a:solidFill>
                  <a:srgbClr val="CDCDCD"/>
                </a:solidFill>
                <a:ea typeface="+mn-lt"/>
                <a:cs typeface="+mn-lt"/>
              </a:rPr>
              <a:t>✅</a:t>
            </a:r>
          </a:p>
          <a:p>
            <a:pPr>
              <a:lnSpc>
                <a:spcPct val="200000"/>
              </a:lnSpc>
            </a:pPr>
            <a:endParaRPr lang="en-US" sz="1200">
              <a:solidFill>
                <a:srgbClr val="CDCDCD"/>
              </a:solidFill>
              <a:ea typeface="+mn-lt"/>
              <a:cs typeface="+mn-lt"/>
            </a:endParaRPr>
          </a:p>
          <a:p>
            <a:pPr>
              <a:lnSpc>
                <a:spcPct val="200000"/>
              </a:lnSpc>
            </a:pPr>
            <a:r>
              <a:rPr lang="en-US">
                <a:ea typeface="+mn-lt"/>
                <a:cs typeface="+mn-lt"/>
              </a:rPr>
              <a:t>There is a significant effect of time on ratings of attraction.</a:t>
            </a:r>
          </a:p>
          <a:p>
            <a:pPr>
              <a:lnSpc>
                <a:spcPct val="200000"/>
              </a:lnSpc>
            </a:pPr>
            <a:endParaRPr lang="en-US" sz="1200">
              <a:solidFill>
                <a:srgbClr val="CDCDCD"/>
              </a:solidFill>
              <a:ea typeface="+mn-lt"/>
              <a:cs typeface="+mn-lt"/>
            </a:endParaRPr>
          </a:p>
          <a:p>
            <a:endParaRPr lang="en-US" sz="1200">
              <a:solidFill>
                <a:srgbClr val="CDCDCD"/>
              </a:solidFill>
              <a:ea typeface="+mn-lt"/>
              <a:cs typeface="+mn-lt"/>
            </a:endParaRPr>
          </a:p>
          <a:p>
            <a:endParaRPr lang="en-US" sz="1200">
              <a:solidFill>
                <a:srgbClr val="CDCDCD"/>
              </a:solidFill>
              <a:ea typeface="+mn-lt"/>
              <a:cs typeface="+mn-lt"/>
            </a:endParaRPr>
          </a:p>
          <a:p>
            <a:endParaRPr lang="en-US" sz="1200">
              <a:solidFill>
                <a:srgbClr val="CDCDCD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074684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4C03F1-3D03-5341-971B-1D84C35C22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171E3-4507-9529-3D0D-29DA1ABF3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Drink  type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16D766-CD49-64D5-194A-F1B5788C8F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7145" y="1565309"/>
            <a:ext cx="5379714" cy="445853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7196BF4-16D5-BADB-5851-1547BC38999B}"/>
              </a:ext>
            </a:extLst>
          </p:cNvPr>
          <p:cNvSpPr txBox="1"/>
          <p:nvPr/>
        </p:nvSpPr>
        <p:spPr>
          <a:xfrm>
            <a:off x="7159083" y="2221992"/>
            <a:ext cx="419577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P-value: 0.0055 &lt; 0.05</a:t>
            </a:r>
          </a:p>
          <a:p>
            <a:endParaRPr lang="en-US"/>
          </a:p>
          <a:p>
            <a:r>
              <a:rPr lang="en-US"/>
              <a:t>Significant </a:t>
            </a:r>
            <a:r>
              <a:rPr lang="en-US" sz="1800">
                <a:solidFill>
                  <a:srgbClr val="CDCDCD"/>
                </a:solidFill>
                <a:ea typeface="+mn-lt"/>
                <a:cs typeface="+mn-lt"/>
              </a:rPr>
              <a:t>✅</a:t>
            </a:r>
          </a:p>
          <a:p>
            <a:endParaRPr lang="en-US"/>
          </a:p>
          <a:p>
            <a:r>
              <a:rPr lang="en-US"/>
              <a:t>There is a significant difference in attraction ratings in the people who drank Sprite vs. the ones who drank Sprite Zero. </a:t>
            </a:r>
          </a:p>
          <a:p>
            <a:endParaRPr lang="en-US"/>
          </a:p>
          <a:p>
            <a:r>
              <a:rPr lang="en-US"/>
              <a:t>Overall difference NOT a difference over time.</a:t>
            </a:r>
          </a:p>
        </p:txBody>
      </p:sp>
    </p:spTree>
    <p:extLst>
      <p:ext uri="{BB962C8B-B14F-4D97-AF65-F5344CB8AC3E}">
        <p14:creationId xmlns:p14="http://schemas.microsoft.com/office/powerpoint/2010/main" val="2539347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22FA923-199D-5D63-61A5-B33F3899E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0945B-839A-D56F-F9C9-0FBF7D5C8F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4" y="871758"/>
            <a:ext cx="10283452" cy="3871143"/>
          </a:xfrm>
        </p:spPr>
        <p:txBody>
          <a:bodyPr>
            <a:normAutofit/>
          </a:bodyPr>
          <a:lstStyle/>
          <a:p>
            <a:pPr algn="ctr"/>
            <a:br>
              <a:rPr lang="en-US" sz="6600"/>
            </a:br>
            <a:br>
              <a:rPr lang="en-US" sz="6600"/>
            </a:br>
            <a:r>
              <a:rPr lang="en-US" sz="6600"/>
              <a:t>Introduction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CE1C6F5-9BEB-14F5-0DFE-EC50A7FB65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4E8B6A-3111-7B58-F67D-7FDDB38E5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15231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B41BE0-A500-3D23-760D-101EF8A0E5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186C1-CF11-972E-6B47-36DBC3D28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Time X drink type interaction</a:t>
            </a:r>
          </a:p>
        </p:txBody>
      </p:sp>
      <p:pic>
        <p:nvPicPr>
          <p:cNvPr id="5" name="Content Placeholder 4" descr="A graph with lines and dots&#10;&#10;AI-generated content may be incorrect.">
            <a:extLst>
              <a:ext uri="{FF2B5EF4-FFF2-40B4-BE49-F238E27FC236}">
                <a16:creationId xmlns:a16="http://schemas.microsoft.com/office/drawing/2014/main" id="{F99B778E-5B3B-80F5-C0D2-CC9F7D15A6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7575" y="1571705"/>
            <a:ext cx="5985424" cy="445853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5AEB39-10CF-DE21-70FE-E1F375B05DF5}"/>
              </a:ext>
            </a:extLst>
          </p:cNvPr>
          <p:cNvSpPr txBox="1"/>
          <p:nvPr/>
        </p:nvSpPr>
        <p:spPr>
          <a:xfrm>
            <a:off x="7352762" y="1815811"/>
            <a:ext cx="36529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MAIN HYPOTHESIS</a:t>
            </a:r>
          </a:p>
          <a:p>
            <a:r>
              <a:rPr lang="en-US"/>
              <a:t>- Does a manual change in insulin increase ratings of attraction?</a:t>
            </a:r>
          </a:p>
          <a:p>
            <a:endParaRPr lang="en-US"/>
          </a:p>
          <a:p>
            <a:r>
              <a:rPr lang="en-US"/>
              <a:t>P-value: 0.776 &gt; 0.05</a:t>
            </a:r>
          </a:p>
          <a:p>
            <a:endParaRPr lang="en-US"/>
          </a:p>
          <a:p>
            <a:r>
              <a:rPr lang="en-US"/>
              <a:t>Significant ❌</a:t>
            </a:r>
          </a:p>
          <a:p>
            <a:endParaRPr lang="en-US"/>
          </a:p>
          <a:p>
            <a:r>
              <a:rPr lang="en-US"/>
              <a:t>There is not enough evidence to suggest that the interaction between time and type of drink received will influence ratings of attraction.</a:t>
            </a:r>
          </a:p>
          <a:p>
            <a:endParaRPr lang="en-US"/>
          </a:p>
          <a:p>
            <a:r>
              <a:rPr lang="en-US"/>
              <a:t>Both groups changed similarly.  </a:t>
            </a:r>
          </a:p>
        </p:txBody>
      </p:sp>
    </p:spTree>
    <p:extLst>
      <p:ext uri="{BB962C8B-B14F-4D97-AF65-F5344CB8AC3E}">
        <p14:creationId xmlns:p14="http://schemas.microsoft.com/office/powerpoint/2010/main" val="8976662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9E6A801-5BAF-F4FE-AAAD-CCDAF00F62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5B3E4-C712-A7CB-D3A1-3762FC6B1E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4" y="871758"/>
            <a:ext cx="10283452" cy="3871143"/>
          </a:xfrm>
        </p:spPr>
        <p:txBody>
          <a:bodyPr>
            <a:normAutofit/>
          </a:bodyPr>
          <a:lstStyle/>
          <a:p>
            <a:pPr algn="ctr"/>
            <a:br>
              <a:rPr lang="en-US" sz="6600"/>
            </a:br>
            <a:br>
              <a:rPr lang="en-US" sz="6600"/>
            </a:br>
            <a:r>
              <a:rPr lang="en-US" sz="6600"/>
              <a:t>Discussion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DA3209E-C3C6-1739-DDE4-525AF9024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A2B68C-6C4F-9364-87E9-700B7A8D0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27989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3C2CB-77DF-8758-F4A7-4391A9492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822" y="1061545"/>
            <a:ext cx="11936740" cy="1307592"/>
          </a:xfrm>
        </p:spPr>
        <p:txBody>
          <a:bodyPr>
            <a:normAutofit/>
          </a:bodyPr>
          <a:lstStyle/>
          <a:p>
            <a:pPr algn="ctr"/>
            <a:r>
              <a:rPr lang="en-US" sz="3600" b="1">
                <a:latin typeface="Aptos Display"/>
              </a:rPr>
              <a:t>the results conclude an incorrect hypothesis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5EF443B-361C-FC47-722B-3D9BE13464F1}"/>
              </a:ext>
            </a:extLst>
          </p:cNvPr>
          <p:cNvSpPr>
            <a:spLocks noGrp="1"/>
          </p:cNvSpPr>
          <p:nvPr/>
        </p:nvSpPr>
        <p:spPr>
          <a:xfrm>
            <a:off x="838200" y="209363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ea typeface="+mn-lt"/>
                <a:cs typeface="+mn-lt"/>
              </a:rPr>
              <a:t>Time effect is real → Participants rated faces as more attractive in round two.</a:t>
            </a:r>
            <a:endParaRPr lang="en-US"/>
          </a:p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Sprite effect is misleading → Sprite group rated significantly higher, but they already started higher.</a:t>
            </a:r>
            <a:endParaRPr lang="en-US"/>
          </a:p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Interaction effect is key → The ratings increase from test 1 to test 2 was the same across groups, so Sprite didn’t amplify the effect.</a:t>
            </a:r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308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8F2BF6-22FF-51BD-ADA3-8ED545B4C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1127241" cy="1155618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600">
                <a:latin typeface="Aptos"/>
              </a:rPr>
              <a:t>If sprite didn't cause the Rating increase  between tests, what did?</a:t>
            </a:r>
            <a:endParaRPr lang="en-US"/>
          </a:p>
          <a:p>
            <a:pPr>
              <a:lnSpc>
                <a:spcPct val="90000"/>
              </a:lnSpc>
            </a:pPr>
            <a:endParaRPr lang="en-US" sz="1300">
              <a:latin typeface="Aptos"/>
            </a:endParaRPr>
          </a:p>
          <a:p>
            <a:pPr>
              <a:lnSpc>
                <a:spcPct val="90000"/>
              </a:lnSpc>
            </a:pPr>
            <a:endParaRPr lang="en-US" sz="1300">
              <a:latin typeface="Aptos Display"/>
            </a:endParaRPr>
          </a:p>
          <a:p>
            <a:pPr>
              <a:lnSpc>
                <a:spcPct val="90000"/>
              </a:lnSpc>
            </a:pPr>
            <a:endParaRPr lang="en-US" sz="130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F4B68FAA-BFCF-1A2E-82D1-40B787F3166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7938669"/>
              </p:ext>
            </p:extLst>
          </p:nvPr>
        </p:nvGraphicFramePr>
        <p:xfrm>
          <a:off x="700088" y="2222500"/>
          <a:ext cx="10691812" cy="3740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8310048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F06A3-81AF-2885-39C6-F71C00380C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Aptos Display"/>
              </a:rPr>
              <a:t>Processing Fluency Boosted Ratings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1C4EB-10BA-5C88-6E64-1FDB3DA284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21992"/>
            <a:ext cx="11227292" cy="373989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42900" indent="-342900">
              <a:lnSpc>
                <a:spcPct val="90000"/>
              </a:lnSpc>
            </a:pPr>
            <a:r>
              <a:rPr lang="en-US" sz="4000">
                <a:latin typeface="Aptos"/>
              </a:rPr>
              <a:t>The easier it is for our brain to process something, the better we are at it</a:t>
            </a:r>
          </a:p>
          <a:p>
            <a:pPr marL="800100" lvl="1" indent="-342900">
              <a:lnSpc>
                <a:spcPct val="90000"/>
              </a:lnSpc>
              <a:buFont typeface="Courier New,monospace" panose="020B0604020202020204" pitchFamily="34" charset="0"/>
              <a:buChar char="o"/>
            </a:pPr>
            <a:endParaRPr lang="en-US" sz="3200">
              <a:latin typeface="Aptos"/>
            </a:endParaRPr>
          </a:p>
          <a:p>
            <a:pPr marL="800100" lvl="1" indent="-342900">
              <a:lnSpc>
                <a:spcPct val="90000"/>
              </a:lnSpc>
              <a:buFont typeface="Courier New,monospace" panose="020B0604020202020204" pitchFamily="34" charset="0"/>
              <a:buChar char="o"/>
            </a:pPr>
            <a:r>
              <a:rPr lang="en-US" sz="3800">
                <a:latin typeface="Aptos"/>
              </a:rPr>
              <a:t>Greater task familiarity leads to cognitive ease</a:t>
            </a:r>
          </a:p>
          <a:p>
            <a:pPr marL="457200" lvl="1" indent="0">
              <a:lnSpc>
                <a:spcPct val="90000"/>
              </a:lnSpc>
              <a:buNone/>
            </a:pPr>
            <a:endParaRPr lang="en-US" sz="3800">
              <a:latin typeface="Aptos"/>
            </a:endParaRPr>
          </a:p>
          <a:p>
            <a:pPr marL="800100" lvl="1" indent="-342900">
              <a:lnSpc>
                <a:spcPct val="90000"/>
              </a:lnSpc>
              <a:buFont typeface="Courier New,monospace" panose="020B0604020202020204" pitchFamily="34" charset="0"/>
              <a:buChar char="o"/>
            </a:pPr>
            <a:r>
              <a:rPr lang="en-US" sz="3800">
                <a:latin typeface="Aptos"/>
              </a:rPr>
              <a:t>Task familiarity promotes higher scores and ratings</a:t>
            </a:r>
            <a:endParaRPr lang="en-US" sz="3800"/>
          </a:p>
          <a:p>
            <a:pPr marL="800100" lvl="1" indent="-342900">
              <a:lnSpc>
                <a:spcPct val="90000"/>
              </a:lnSpc>
              <a:buFont typeface="Courier New,monospace" panose="020B0604020202020204" pitchFamily="34" charset="0"/>
              <a:buChar char="o"/>
            </a:pPr>
            <a:endParaRPr lang="en-US">
              <a:latin typeface="Aptos"/>
            </a:endParaRPr>
          </a:p>
          <a:p>
            <a:endParaRPr lang="en-US">
              <a:latin typeface="Calisto M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10A696-E4DB-7BDA-7DA0-BE4E399C4F9B}"/>
              </a:ext>
            </a:extLst>
          </p:cNvPr>
          <p:cNvSpPr txBox="1"/>
          <p:nvPr/>
        </p:nvSpPr>
        <p:spPr>
          <a:xfrm>
            <a:off x="8916584" y="5725149"/>
            <a:ext cx="31675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latin typeface="Aptos"/>
              </a:rPr>
              <a:t>Reber et al. (2004)</a:t>
            </a:r>
          </a:p>
        </p:txBody>
      </p:sp>
    </p:spTree>
    <p:extLst>
      <p:ext uri="{BB962C8B-B14F-4D97-AF65-F5344CB8AC3E}">
        <p14:creationId xmlns:p14="http://schemas.microsoft.com/office/powerpoint/2010/main" val="26314349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EF7DA-E9B1-53D2-FFD1-6010EAD09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>
                <a:latin typeface="Aptos Display"/>
              </a:rPr>
              <a:t>Cognitive Averaging Effects</a:t>
            </a:r>
            <a:endParaRPr lang="en-US"/>
          </a:p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B11422-310D-8B34-D2BE-A93AE9310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153675"/>
            <a:ext cx="10691265" cy="373989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4000">
                <a:latin typeface="Aptos"/>
              </a:rPr>
              <a:t>Test 1 may have shaped an internal attractiveness bias </a:t>
            </a:r>
          </a:p>
          <a:p>
            <a:pPr lvl="1">
              <a:lnSpc>
                <a:spcPct val="90000"/>
              </a:lnSpc>
            </a:pPr>
            <a:endParaRPr lang="en-US" sz="3800">
              <a:latin typeface="Aptos"/>
            </a:endParaRPr>
          </a:p>
          <a:p>
            <a:pPr lvl="1">
              <a:lnSpc>
                <a:spcPct val="90000"/>
              </a:lnSpc>
              <a:buFont typeface="Courier New,monospace" panose="020B0604020202020204" pitchFamily="34" charset="0"/>
              <a:buChar char="o"/>
            </a:pPr>
            <a:r>
              <a:rPr lang="en-US" sz="3800">
                <a:latin typeface="Aptos"/>
              </a:rPr>
              <a:t>Implicit face averaging from the 1st test</a:t>
            </a:r>
          </a:p>
          <a:p>
            <a:pPr marL="457200" lvl="1" indent="0">
              <a:lnSpc>
                <a:spcPct val="90000"/>
              </a:lnSpc>
              <a:buNone/>
            </a:pPr>
            <a:endParaRPr lang="en-US" sz="3800">
              <a:latin typeface="Aptos"/>
            </a:endParaRPr>
          </a:p>
          <a:p>
            <a:pPr lvl="1">
              <a:lnSpc>
                <a:spcPct val="90000"/>
              </a:lnSpc>
              <a:buFont typeface="Courier New,monospace" panose="020B0604020202020204" pitchFamily="34" charset="0"/>
              <a:buChar char="o"/>
            </a:pPr>
            <a:r>
              <a:rPr lang="en-US" sz="3800">
                <a:latin typeface="Aptos"/>
              </a:rPr>
              <a:t>Established subconscious bias </a:t>
            </a:r>
            <a:r>
              <a:rPr lang="en-US" sz="3800">
                <a:latin typeface="Calisto MT"/>
              </a:rPr>
              <a:t>→ </a:t>
            </a:r>
            <a:r>
              <a:rPr lang="en-US" sz="3800">
                <a:latin typeface="Aptos"/>
              </a:rPr>
              <a:t>Generalized rating inflation</a:t>
            </a:r>
          </a:p>
          <a:p>
            <a:pPr lvl="1">
              <a:lnSpc>
                <a:spcPct val="90000"/>
              </a:lnSpc>
              <a:buFont typeface="Courier New,monospace" panose="020B0604020202020204" pitchFamily="34" charset="0"/>
              <a:buChar char="o"/>
            </a:pPr>
            <a:endParaRPr lang="en-US" sz="3800">
              <a:latin typeface="Aptos"/>
            </a:endParaRPr>
          </a:p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4BE894-069A-22A9-065C-96FFB26837CD}"/>
              </a:ext>
            </a:extLst>
          </p:cNvPr>
          <p:cNvSpPr txBox="1"/>
          <p:nvPr/>
        </p:nvSpPr>
        <p:spPr>
          <a:xfrm>
            <a:off x="8469894" y="5656832"/>
            <a:ext cx="316752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>
                <a:latin typeface="Aptos"/>
              </a:rPr>
              <a:t>Langlois et al. (1990)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0726362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24CCC4-3CE2-DAEB-2FA1-B1A6629B7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9470"/>
            <a:ext cx="10791278" cy="810192"/>
          </a:xfrm>
        </p:spPr>
        <p:txBody>
          <a:bodyPr>
            <a:normAutofit/>
          </a:bodyPr>
          <a:lstStyle/>
          <a:p>
            <a:pPr algn="ctr"/>
            <a:r>
              <a:rPr lang="en-US">
                <a:latin typeface="Aptos Display"/>
              </a:rPr>
              <a:t>Limitations</a:t>
            </a:r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CE733BF-B95F-4869-AB8F-D90C6F5957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D1166D6-1A36-41B0-8A82-37761E6F3D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B3CC0A5-E18D-B640-B119-9F3FCA93A0A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1431410"/>
              </p:ext>
            </p:extLst>
          </p:nvPr>
        </p:nvGraphicFramePr>
        <p:xfrm>
          <a:off x="801569" y="-689785"/>
          <a:ext cx="10759500" cy="8236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31480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7903816-FCAF-0649-F0B6-ACEC661ED10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6250" b="625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1ACE4AF-84DA-48B2-A249-C353FC933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2432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95F647-9818-52B3-8F90-08F0FD2B3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08794"/>
            <a:ext cx="10835191" cy="80629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Can a Sugar Rush Make someone look like a 10?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8AD3D95-31CF-4915-A025-B56738D8C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8638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37611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2894D3-E958-47CA-EBE6-B67CA3B54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659" y="926495"/>
            <a:ext cx="6001512" cy="130759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What do we Already Know ?</a:t>
            </a:r>
            <a:br>
              <a:rPr lang="en-US" sz="2800"/>
            </a:br>
            <a:br>
              <a:rPr lang="en-US" sz="2800"/>
            </a:br>
            <a:endParaRPr lang="en-US" sz="2800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583FD9E-C5A7-96F7-951D-7D292013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EFAE17-87BD-B92A-2961-99F8CFFB8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659" y="1819898"/>
            <a:ext cx="6001512" cy="393192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1700" b="1">
              <a:latin typeface="Arial"/>
              <a:cs typeface="Arial"/>
            </a:endParaRPr>
          </a:p>
          <a:p>
            <a:pPr>
              <a:lnSpc>
                <a:spcPct val="100000"/>
              </a:lnSpc>
            </a:pPr>
            <a:r>
              <a:rPr lang="en-US" b="1">
                <a:latin typeface="Constantia"/>
                <a:cs typeface="Arial"/>
              </a:rPr>
              <a:t>Hunger and glucose availability</a:t>
            </a:r>
            <a:r>
              <a:rPr lang="en-US">
                <a:latin typeface="Constantia"/>
                <a:cs typeface="Arial"/>
              </a:rPr>
              <a:t> alter aesthetic judgments of faces and bodies. (</a:t>
            </a:r>
            <a:r>
              <a:rPr lang="en-US" i="1" err="1">
                <a:latin typeface="Constantia"/>
                <a:cs typeface="Arial"/>
              </a:rPr>
              <a:t>Cazzato</a:t>
            </a:r>
            <a:r>
              <a:rPr lang="en-US" i="1">
                <a:latin typeface="Constantia"/>
                <a:cs typeface="Arial"/>
              </a:rPr>
              <a:t> et al., 2022)</a:t>
            </a: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r>
              <a:rPr lang="en-US" sz="2000">
                <a:latin typeface="Constantia"/>
                <a:cs typeface="Arial"/>
              </a:rPr>
              <a:t>Traditionally viewed as stable, but recent findings suggest it's </a:t>
            </a:r>
            <a:r>
              <a:rPr lang="en-US" sz="2000" b="1">
                <a:latin typeface="Constantia"/>
                <a:cs typeface="Arial"/>
              </a:rPr>
              <a:t>physiologically modulated</a:t>
            </a:r>
            <a:endParaRPr lang="en-US" sz="2000" i="1">
              <a:latin typeface="Constantia"/>
              <a:cs typeface="Arial"/>
            </a:endParaRP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endParaRPr lang="en-US" sz="2000" b="1">
              <a:latin typeface="Constantia"/>
              <a:cs typeface="Arial"/>
            </a:endParaRPr>
          </a:p>
          <a:p>
            <a:pPr lvl="1">
              <a:lnSpc>
                <a:spcPct val="100000"/>
              </a:lnSpc>
              <a:buFont typeface="Courier New" panose="020B0604020202020204" pitchFamily="34" charset="0"/>
              <a:buChar char="o"/>
            </a:pPr>
            <a:endParaRPr lang="en-US" sz="2000" b="1">
              <a:latin typeface="Constantia"/>
              <a:cs typeface="Arial"/>
            </a:endParaRPr>
          </a:p>
          <a:p>
            <a:pPr>
              <a:lnSpc>
                <a:spcPct val="100000"/>
              </a:lnSpc>
            </a:pPr>
            <a:r>
              <a:rPr lang="en-US">
                <a:latin typeface="Constantia"/>
                <a:cs typeface="Arial"/>
              </a:rPr>
              <a:t>Literature shows mixed findings on hunger’s effect on attraction  = </a:t>
            </a:r>
            <a:r>
              <a:rPr lang="en-US" i="1">
                <a:latin typeface="Constantia"/>
                <a:cs typeface="Arial"/>
              </a:rPr>
              <a:t>no effect of hunger</a:t>
            </a:r>
            <a:r>
              <a:rPr lang="en-US">
                <a:latin typeface="Constantia"/>
                <a:cs typeface="Arial"/>
              </a:rPr>
              <a:t> (</a:t>
            </a:r>
            <a:r>
              <a:rPr lang="en-US" i="1">
                <a:latin typeface="Constantia"/>
                <a:cs typeface="Arial"/>
              </a:rPr>
              <a:t>Boothroyd et al., 2019 )</a:t>
            </a:r>
          </a:p>
          <a:p>
            <a:pPr>
              <a:lnSpc>
                <a:spcPct val="100000"/>
              </a:lnSpc>
            </a:pPr>
            <a:endParaRPr lang="en-US" sz="1700" i="1">
              <a:latin typeface="Arial"/>
              <a:cs typeface="Arial"/>
            </a:endParaRPr>
          </a:p>
          <a:p>
            <a:pPr marL="0" indent="0">
              <a:lnSpc>
                <a:spcPct val="100000"/>
              </a:lnSpc>
              <a:buNone/>
            </a:pPr>
            <a:endParaRPr lang="en-US" sz="1700"/>
          </a:p>
        </p:txBody>
      </p:sp>
      <p:pic>
        <p:nvPicPr>
          <p:cNvPr id="4" name="Picture 3" descr="Cartoon of a person with his stomach&#10;&#10;AI-generated content may be incorrect.">
            <a:extLst>
              <a:ext uri="{FF2B5EF4-FFF2-40B4-BE49-F238E27FC236}">
                <a16:creationId xmlns:a16="http://schemas.microsoft.com/office/drawing/2014/main" id="{C30C8D7A-9631-5388-3050-F20D2C99E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4560" y="783870"/>
            <a:ext cx="4202057" cy="5370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653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09E21-360B-F5B4-3C26-1F43BD8E1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 me, You say?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B56E8A-C5AE-B9DE-363A-492C43FF8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/>
              <a:t>Drosophila (fruit flies)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+mn-lt"/>
                <a:cs typeface="+mn-lt"/>
              </a:rPr>
              <a:t>Starved females exhibited increased attraction to </a:t>
            </a:r>
            <a:r>
              <a:rPr lang="en-US" sz="2000" err="1">
                <a:ea typeface="+mn-lt"/>
                <a:cs typeface="+mn-lt"/>
              </a:rPr>
              <a:t>cVA</a:t>
            </a:r>
            <a:r>
              <a:rPr lang="en-US" sz="2000">
                <a:ea typeface="+mn-lt"/>
                <a:cs typeface="+mn-lt"/>
              </a:rPr>
              <a:t>, vs. fed females showed reduced sensitivity. 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 sz="2000"/>
          </a:p>
          <a:p>
            <a:r>
              <a:rPr lang="en-US" sz="2200"/>
              <a:t>One of many common hormones in all these studies : Insulin</a:t>
            </a:r>
          </a:p>
          <a:p>
            <a:endParaRPr lang="en-US" sz="2200"/>
          </a:p>
          <a:p>
            <a:endParaRPr lang="en-US" sz="2200"/>
          </a:p>
          <a:p>
            <a:pPr lvl="1">
              <a:buFont typeface="Courier New" panose="020B0604020202020204" pitchFamily="34" charset="0"/>
              <a:buChar char="o"/>
            </a:pP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endParaRPr lang="en-US"/>
          </a:p>
        </p:txBody>
      </p:sp>
      <p:pic>
        <p:nvPicPr>
          <p:cNvPr id="5" name="Picture 4" descr="A close up of a fly&#10;&#10;AI-generated content may be incorrect.">
            <a:extLst>
              <a:ext uri="{FF2B5EF4-FFF2-40B4-BE49-F238E27FC236}">
                <a16:creationId xmlns:a16="http://schemas.microsoft.com/office/drawing/2014/main" id="{460427AE-2C99-1FFD-EBC2-82BA586747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3173" y="4042448"/>
            <a:ext cx="2928986" cy="2814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73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A67B11-91F4-E4A9-2478-7C155DD81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914400"/>
            <a:ext cx="6001512" cy="1307592"/>
          </a:xfrm>
        </p:spPr>
        <p:txBody>
          <a:bodyPr>
            <a:normAutofit/>
          </a:bodyPr>
          <a:lstStyle/>
          <a:p>
            <a:r>
              <a:rPr lang="en-US"/>
              <a:t>Insulin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583FD9E-C5A7-96F7-951D-7D292013CD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4672" y="722376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D702F7-053E-051C-A1E3-E5E93414A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4088" y="2085994"/>
            <a:ext cx="6001512" cy="40770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Influences cognition, behavior, and reward sensitivity </a:t>
            </a:r>
            <a:r>
              <a:rPr lang="en-US" sz="1200">
                <a:ea typeface="+mn-lt"/>
                <a:cs typeface="+mn-lt"/>
              </a:rPr>
              <a:t>(Kullmann et al., 2020)</a:t>
            </a:r>
          </a:p>
          <a:p>
            <a:r>
              <a:rPr lang="en-US">
                <a:ea typeface="+mn-lt"/>
                <a:cs typeface="+mn-lt"/>
              </a:rPr>
              <a:t>Main function is to regulate blood glucose levels by promoting glucose uptake into cells for energy/storage.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+mn-lt"/>
                <a:cs typeface="+mn-lt"/>
              </a:rPr>
              <a:t>First hormone in line whenever a meal is ingested.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sz="2000">
                <a:ea typeface="+mn-lt"/>
                <a:cs typeface="+mn-lt"/>
              </a:rPr>
              <a:t>A need to investigate if this hormone had an impact on previous literature </a:t>
            </a:r>
          </a:p>
          <a:p>
            <a:pPr lvl="1">
              <a:buFont typeface="Courier New" panose="020B0604020202020204" pitchFamily="34" charset="0"/>
              <a:buChar char="o"/>
            </a:pPr>
            <a:endParaRPr lang="en-US">
              <a:ea typeface="+mn-lt"/>
              <a:cs typeface="+mn-lt"/>
            </a:endParaRPr>
          </a:p>
        </p:txBody>
      </p:sp>
      <p:pic>
        <p:nvPicPr>
          <p:cNvPr id="4" name="Content Placeholder 3" descr="A diagram of a molecule&#10;&#10;AI-generated content may be incorrect.">
            <a:extLst>
              <a:ext uri="{FF2B5EF4-FFF2-40B4-BE49-F238E27FC236}">
                <a16:creationId xmlns:a16="http://schemas.microsoft.com/office/drawing/2014/main" id="{B42DC027-9E0D-841C-880C-1E7B77F5963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14" t="2729" r="2468" b="1704"/>
          <a:stretch/>
        </p:blipFill>
        <p:spPr>
          <a:xfrm>
            <a:off x="7474132" y="1477119"/>
            <a:ext cx="4013714" cy="4238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436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D86CB7-0EE5-CE8B-2894-F4B0111299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2F141-7017-0C98-F5D3-672702FA63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4" y="871758"/>
            <a:ext cx="10283452" cy="3871143"/>
          </a:xfrm>
        </p:spPr>
        <p:txBody>
          <a:bodyPr>
            <a:normAutofit/>
          </a:bodyPr>
          <a:lstStyle/>
          <a:p>
            <a:pPr algn="ctr"/>
            <a:br>
              <a:rPr lang="en-US" sz="6600"/>
            </a:br>
            <a:br>
              <a:rPr lang="en-US" sz="6600"/>
            </a:br>
            <a:r>
              <a:rPr lang="en-US" sz="6600"/>
              <a:t>Methods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481AD5A-9E62-A1B6-98AE-6517CF96B1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1C3DB64-2517-7132-2CAF-49C27DD6C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6610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C0836-A95E-76DC-4194-9AFE0718E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685961"/>
          </a:xfrm>
        </p:spPr>
        <p:txBody>
          <a:bodyPr>
            <a:normAutofit fontScale="90000"/>
          </a:bodyPr>
          <a:lstStyle/>
          <a:p>
            <a:r>
              <a:rPr lang="en-US"/>
              <a:t>Participants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2F21A5-B915-AF52-5B90-7934B6B6A3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1713992"/>
            <a:ext cx="5424108" cy="392036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/>
              <a:t>Recruited through Sona = 25</a:t>
            </a:r>
          </a:p>
          <a:p>
            <a:pPr marL="0" indent="0">
              <a:buNone/>
            </a:pPr>
            <a:endParaRPr lang="en-US" sz="2400"/>
          </a:p>
          <a:p>
            <a:pPr marL="0" indent="0">
              <a:buNone/>
            </a:pPr>
            <a:endParaRPr lang="en-US" sz="2400"/>
          </a:p>
          <a:p>
            <a:r>
              <a:rPr lang="en-US" sz="2400"/>
              <a:t>Recruited through word of mouth = 8</a:t>
            </a:r>
          </a:p>
          <a:p>
            <a:endParaRPr lang="en-US" sz="2400"/>
          </a:p>
          <a:p>
            <a:endParaRPr lang="en-US" sz="2400"/>
          </a:p>
          <a:p>
            <a:r>
              <a:rPr lang="en-US" sz="2400"/>
              <a:t>total number after exclusions = 30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2A0BBD2-2079-8A7A-47E5-B19EF60AF0AC}"/>
              </a:ext>
            </a:extLst>
          </p:cNvPr>
          <p:cNvSpPr txBox="1">
            <a:spLocks/>
          </p:cNvSpPr>
          <p:nvPr/>
        </p:nvSpPr>
        <p:spPr>
          <a:xfrm>
            <a:off x="6106825" y="1565603"/>
            <a:ext cx="5450844" cy="437489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All students from Belmont University</a:t>
            </a:r>
          </a:p>
          <a:p>
            <a:r>
              <a:rPr lang="en-US" sz="2400"/>
              <a:t>Screened for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2400"/>
              <a:t>People with diabetes type 1 and 2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2400"/>
              <a:t>People who had eaten before study</a:t>
            </a:r>
          </a:p>
          <a:p>
            <a:r>
              <a:rPr lang="en-US" sz="2400"/>
              <a:t>Excluded</a:t>
            </a:r>
          </a:p>
          <a:p>
            <a:pPr lvl="1">
              <a:buFont typeface="Calibri"/>
              <a:buChar char="-"/>
            </a:pPr>
            <a:r>
              <a:rPr lang="en-US" sz="2400"/>
              <a:t>People who didn't consent to have their DNA used</a:t>
            </a:r>
          </a:p>
          <a:p>
            <a:pPr lvl="1">
              <a:buFont typeface="Calibri"/>
              <a:buChar char="-"/>
            </a:pPr>
            <a:r>
              <a:rPr lang="en-US" sz="2400"/>
              <a:t>People who didn't follow the directions properly</a:t>
            </a:r>
          </a:p>
          <a:p>
            <a:pPr marL="457200" lvl="1" indent="0">
              <a:buNone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752956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8EF689-5879-2A2A-224F-46015486F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1A8C4F8-261C-7C98-9585-431358419F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1AFE2CA-5B3A-141B-BA1D-064BC79E6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017165E-2185-CF9A-5093-1A87301CD8C4}"/>
              </a:ext>
            </a:extLst>
          </p:cNvPr>
          <p:cNvSpPr txBox="1">
            <a:spLocks/>
          </p:cNvSpPr>
          <p:nvPr/>
        </p:nvSpPr>
        <p:spPr>
          <a:xfrm>
            <a:off x="258140" y="937287"/>
            <a:ext cx="4007057" cy="18683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en-US"/>
            </a:defPPr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/>
              <a:t>Ages: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2400"/>
              <a:t>18-24 years (28)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2400"/>
              <a:t>25-34 years (1)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2400"/>
              <a:t>35-44 years (1)</a:t>
            </a:r>
          </a:p>
          <a:p>
            <a:pPr marL="457200" lvl="1" indent="0">
              <a:buNone/>
            </a:pPr>
            <a:endParaRPr lang="en-US" sz="2200"/>
          </a:p>
          <a:p>
            <a:pPr lvl="1">
              <a:buFont typeface="Calibri" panose="020B0604020202020204" pitchFamily="34" charset="0"/>
              <a:buChar char="-"/>
            </a:pPr>
            <a:endParaRPr lang="en-US" sz="220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BBCA210-C23E-D608-E332-1FE003EB4AC7}"/>
              </a:ext>
            </a:extLst>
          </p:cNvPr>
          <p:cNvSpPr txBox="1">
            <a:spLocks/>
          </p:cNvSpPr>
          <p:nvPr/>
        </p:nvSpPr>
        <p:spPr>
          <a:xfrm>
            <a:off x="258140" y="3871653"/>
            <a:ext cx="3485687" cy="198195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en-US"/>
            </a:defPPr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/>
              <a:t>Relationship Status: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2000"/>
              <a:t>Single (18)</a:t>
            </a:r>
          </a:p>
          <a:p>
            <a:pPr lvl="1">
              <a:buFont typeface="Calibri" panose="020B0604020202020204" pitchFamily="34" charset="0"/>
              <a:buChar char="-"/>
            </a:pPr>
            <a:r>
              <a:rPr lang="en-US" sz="2000"/>
              <a:t>In a Relationship (12)</a:t>
            </a:r>
          </a:p>
          <a:p>
            <a:pPr marL="457200" lvl="1" indent="0">
              <a:buNone/>
            </a:pPr>
            <a:endParaRPr lang="en-US" sz="2000"/>
          </a:p>
          <a:p>
            <a:pPr lvl="1">
              <a:buFont typeface="Calibri" panose="020B0604020202020204" pitchFamily="34" charset="0"/>
              <a:buChar char="-"/>
            </a:pPr>
            <a:endParaRPr lang="en-US" sz="2200"/>
          </a:p>
        </p:txBody>
      </p:sp>
      <p:pic>
        <p:nvPicPr>
          <p:cNvPr id="3" name="Picture 2" descr="A green pie chart with a number of percentages&#10;&#10;AI-generated content may be incorrect.">
            <a:extLst>
              <a:ext uri="{FF2B5EF4-FFF2-40B4-BE49-F238E27FC236}">
                <a16:creationId xmlns:a16="http://schemas.microsoft.com/office/drawing/2014/main" id="{A4570CA2-92A4-162D-BB6F-E55956B62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736" y="2940886"/>
            <a:ext cx="5187950" cy="3696702"/>
          </a:xfrm>
          <a:prstGeom prst="rect">
            <a:avLst/>
          </a:prstGeom>
          <a:ln>
            <a:noFill/>
          </a:ln>
        </p:spPr>
      </p:pic>
      <p:pic>
        <p:nvPicPr>
          <p:cNvPr id="2" name="Picture 1" descr="A green circle with numbers and a number of percentages&#10;&#10;AI-generated content may be incorrect.">
            <a:extLst>
              <a:ext uri="{FF2B5EF4-FFF2-40B4-BE49-F238E27FC236}">
                <a16:creationId xmlns:a16="http://schemas.microsoft.com/office/drawing/2014/main" id="{7A612E4E-8AE6-CEA0-1DE6-F229F2987C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616" r="8231" b="1780"/>
          <a:stretch/>
        </p:blipFill>
        <p:spPr>
          <a:xfrm>
            <a:off x="8044552" y="0"/>
            <a:ext cx="4145652" cy="420436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671270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881</Words>
  <Application>Microsoft Macintosh PowerPoint</Application>
  <PresentationFormat>Widescreen</PresentationFormat>
  <Paragraphs>165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7" baseType="lpstr">
      <vt:lpstr>Aptos</vt:lpstr>
      <vt:lpstr>Aptos Display</vt:lpstr>
      <vt:lpstr>Arial</vt:lpstr>
      <vt:lpstr>Calibri</vt:lpstr>
      <vt:lpstr>Calibri,Sans-Serif</vt:lpstr>
      <vt:lpstr>Calisto MT</vt:lpstr>
      <vt:lpstr>Constantia</vt:lpstr>
      <vt:lpstr>Courier New</vt:lpstr>
      <vt:lpstr>Courier New,monospace</vt:lpstr>
      <vt:lpstr>Univers Condensed</vt:lpstr>
      <vt:lpstr>ChronicleVTI</vt:lpstr>
      <vt:lpstr>Beauty and the Feast   </vt:lpstr>
      <vt:lpstr>  Introduction</vt:lpstr>
      <vt:lpstr>Can a Sugar Rush Make someone look like a 10?</vt:lpstr>
      <vt:lpstr>What do we Already Know ?  </vt:lpstr>
      <vt:lpstr>Not me, You say? </vt:lpstr>
      <vt:lpstr>Insulin</vt:lpstr>
      <vt:lpstr>  Methods</vt:lpstr>
      <vt:lpstr>Participants</vt:lpstr>
      <vt:lpstr>PowerPoint Presentation</vt:lpstr>
      <vt:lpstr>PowerPoint Presentation</vt:lpstr>
      <vt:lpstr>PowerPoint Presentation</vt:lpstr>
      <vt:lpstr>Insulin  measurement</vt:lpstr>
      <vt:lpstr>Insulin  measurement</vt:lpstr>
      <vt:lpstr>Attraction Ratings</vt:lpstr>
      <vt:lpstr>  Results</vt:lpstr>
      <vt:lpstr>Mixed anova</vt:lpstr>
      <vt:lpstr>Insulin Level vs Change in Attraction: A Linear regression</vt:lpstr>
      <vt:lpstr>Time</vt:lpstr>
      <vt:lpstr>Drink  type</vt:lpstr>
      <vt:lpstr>Time X drink type interaction</vt:lpstr>
      <vt:lpstr>  Discussion</vt:lpstr>
      <vt:lpstr>the results conclude an incorrect hypothesis</vt:lpstr>
      <vt:lpstr>If sprite didn't cause the Rating increase  between tests, what did?   </vt:lpstr>
      <vt:lpstr>Processing Fluency Boosted Ratings</vt:lpstr>
      <vt:lpstr>Cognitive Averaging Effects </vt:lpstr>
      <vt:lpstr>Limitations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Madi Price</cp:lastModifiedBy>
  <cp:revision>2</cp:revision>
  <dcterms:created xsi:type="dcterms:W3CDTF">2025-03-25T16:39:44Z</dcterms:created>
  <dcterms:modified xsi:type="dcterms:W3CDTF">2026-01-20T14:11:14Z</dcterms:modified>
</cp:coreProperties>
</file>

<file path=docProps/thumbnail.jpeg>
</file>